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8288000" cy="10287000"/>
  <p:notesSz cx="6858000" cy="9144000"/>
  <p:embeddedFontLst>
    <p:embeddedFont>
      <p:font typeface="Calibri" panose="020F0502020204030204" pitchFamily="34" charset="0"/>
      <p:regular r:id="rId23"/>
      <p:bold r:id="rId24"/>
      <p:italic r:id="rId25"/>
      <p:boldItalic r:id="rId26"/>
    </p:embeddedFont>
    <p:embeddedFont>
      <p:font typeface="Canva Sans Bold" panose="020B0604020202020204" charset="0"/>
      <p:regular r:id="rId27"/>
    </p:embeddedFont>
    <p:embeddedFont>
      <p:font typeface="Open Sans" panose="020B0606030504020204" pitchFamily="34" charset="0"/>
      <p:regular r:id="rId28"/>
    </p:embeddedFont>
    <p:embeddedFont>
      <p:font typeface="Open Sans Bold" panose="020B0806030504020204" charset="0"/>
      <p:regular r:id="rId29"/>
    </p:embeddedFont>
    <p:embeddedFont>
      <p:font typeface="Open Sans Bold Italics" panose="020B0604020202020204" charset="0"/>
      <p:regular r:id="rId30"/>
    </p:embeddedFont>
    <p:embeddedFont>
      <p:font typeface="Open Sans Light" panose="020B0306030504020204" pitchFamily="34" charset="0"/>
      <p:regular r:id="rId31"/>
    </p:embeddedFont>
    <p:embeddedFont>
      <p:font typeface="TT Commons Pro" panose="020B0604020202020204" charset="0"/>
      <p:regular r:id="rId32"/>
    </p:embeddedFont>
    <p:embeddedFont>
      <p:font typeface="TT Commons Pro Bold" panose="020B060402020202020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540" y="1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sv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svg"/><Relationship Id="rId14" Type="http://schemas.openxmlformats.org/officeDocument/2006/relationships/image" Target="../media/image58.svg"/></Relationships>
</file>

<file path=ppt/slides/_rels/slide2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01687" y="-72597"/>
            <a:ext cx="20220189" cy="10359597"/>
          </a:xfrm>
          <a:custGeom>
            <a:avLst/>
            <a:gdLst/>
            <a:ahLst/>
            <a:cxnLst/>
            <a:rect l="l" t="t" r="r" b="b"/>
            <a:pathLst>
              <a:path w="20220189" h="10359597">
                <a:moveTo>
                  <a:pt x="0" y="0"/>
                </a:moveTo>
                <a:lnTo>
                  <a:pt x="20220189" y="0"/>
                </a:lnTo>
                <a:lnTo>
                  <a:pt x="20220189" y="10359597"/>
                </a:lnTo>
                <a:lnTo>
                  <a:pt x="0" y="10359597"/>
                </a:lnTo>
                <a:lnTo>
                  <a:pt x="0" y="0"/>
                </a:lnTo>
                <a:close/>
              </a:path>
            </a:pathLst>
          </a:custGeom>
          <a:blipFill>
            <a:blip r:embed="rId2"/>
            <a:stretch>
              <a:fillRect t="-15061" b="-15061"/>
            </a:stretch>
          </a:blipFill>
        </p:spPr>
      </p:sp>
      <p:grpSp>
        <p:nvGrpSpPr>
          <p:cNvPr id="3" name="Group 3"/>
          <p:cNvGrpSpPr/>
          <p:nvPr/>
        </p:nvGrpSpPr>
        <p:grpSpPr>
          <a:xfrm>
            <a:off x="-687124" y="2549610"/>
            <a:ext cx="11374174" cy="4950493"/>
            <a:chOff x="0" y="0"/>
            <a:chExt cx="2995667" cy="1303834"/>
          </a:xfrm>
        </p:grpSpPr>
        <p:sp>
          <p:nvSpPr>
            <p:cNvPr id="4" name="Freeform 4"/>
            <p:cNvSpPr/>
            <p:nvPr/>
          </p:nvSpPr>
          <p:spPr>
            <a:xfrm>
              <a:off x="0" y="0"/>
              <a:ext cx="2995667" cy="1303833"/>
            </a:xfrm>
            <a:custGeom>
              <a:avLst/>
              <a:gdLst/>
              <a:ahLst/>
              <a:cxnLst/>
              <a:rect l="l" t="t" r="r" b="b"/>
              <a:pathLst>
                <a:path w="2995667" h="1303833">
                  <a:moveTo>
                    <a:pt x="0" y="0"/>
                  </a:moveTo>
                  <a:lnTo>
                    <a:pt x="2995667" y="0"/>
                  </a:lnTo>
                  <a:lnTo>
                    <a:pt x="2995667" y="1303833"/>
                  </a:lnTo>
                  <a:lnTo>
                    <a:pt x="0" y="1303833"/>
                  </a:lnTo>
                  <a:close/>
                </a:path>
              </a:pathLst>
            </a:custGeom>
            <a:solidFill>
              <a:srgbClr val="CEB888">
                <a:alpha val="88627"/>
              </a:srgbClr>
            </a:solidFill>
          </p:spPr>
        </p:sp>
        <p:sp>
          <p:nvSpPr>
            <p:cNvPr id="5" name="TextBox 5"/>
            <p:cNvSpPr txBox="1"/>
            <p:nvPr/>
          </p:nvSpPr>
          <p:spPr>
            <a:xfrm>
              <a:off x="0" y="-38100"/>
              <a:ext cx="2995667" cy="1341934"/>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321737" y="3928369"/>
            <a:ext cx="9872466" cy="2192976"/>
          </a:xfrm>
          <a:custGeom>
            <a:avLst/>
            <a:gdLst/>
            <a:ahLst/>
            <a:cxnLst/>
            <a:rect l="l" t="t" r="r" b="b"/>
            <a:pathLst>
              <a:path w="9872466" h="2192976">
                <a:moveTo>
                  <a:pt x="0" y="0"/>
                </a:moveTo>
                <a:lnTo>
                  <a:pt x="9872466" y="0"/>
                </a:lnTo>
                <a:lnTo>
                  <a:pt x="9872466" y="2192976"/>
                </a:lnTo>
                <a:lnTo>
                  <a:pt x="0" y="21929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998490" y="558933"/>
            <a:ext cx="7872048" cy="3598758"/>
          </a:xfrm>
          <a:custGeom>
            <a:avLst/>
            <a:gdLst/>
            <a:ahLst/>
            <a:cxnLst/>
            <a:rect l="l" t="t" r="r" b="b"/>
            <a:pathLst>
              <a:path w="7872048" h="3598758">
                <a:moveTo>
                  <a:pt x="0" y="0"/>
                </a:moveTo>
                <a:lnTo>
                  <a:pt x="7872047" y="0"/>
                </a:lnTo>
                <a:lnTo>
                  <a:pt x="7872047" y="3598758"/>
                </a:lnTo>
                <a:lnTo>
                  <a:pt x="0" y="3598758"/>
                </a:lnTo>
                <a:lnTo>
                  <a:pt x="0" y="0"/>
                </a:lnTo>
                <a:close/>
              </a:path>
            </a:pathLst>
          </a:custGeom>
          <a:blipFill>
            <a:blip r:embed="rId2"/>
            <a:stretch>
              <a:fillRect/>
            </a:stretch>
          </a:blipFill>
        </p:spPr>
      </p:sp>
      <p:grpSp>
        <p:nvGrpSpPr>
          <p:cNvPr id="3" name="Group 3"/>
          <p:cNvGrpSpPr/>
          <p:nvPr/>
        </p:nvGrpSpPr>
        <p:grpSpPr>
          <a:xfrm>
            <a:off x="1028700" y="601291"/>
            <a:ext cx="6791829" cy="8657009"/>
            <a:chOff x="0" y="0"/>
            <a:chExt cx="2682240" cy="3418840"/>
          </a:xfrm>
        </p:grpSpPr>
        <p:sp>
          <p:nvSpPr>
            <p:cNvPr id="4" name="Freeform 4"/>
            <p:cNvSpPr/>
            <p:nvPr/>
          </p:nvSpPr>
          <p:spPr>
            <a:xfrm>
              <a:off x="-196" y="-2019"/>
              <a:ext cx="2682436" cy="3417049"/>
            </a:xfrm>
            <a:custGeom>
              <a:avLst/>
              <a:gdLst/>
              <a:ahLst/>
              <a:cxnLst/>
              <a:rect l="l" t="t" r="r" b="b"/>
              <a:pathLst>
                <a:path w="2682436" h="3417049">
                  <a:moveTo>
                    <a:pt x="70046" y="2415019"/>
                  </a:moveTo>
                  <a:lnTo>
                    <a:pt x="68776" y="2413749"/>
                  </a:lnTo>
                  <a:cubicBezTo>
                    <a:pt x="31946" y="2340089"/>
                    <a:pt x="42106" y="2252459"/>
                    <a:pt x="42106" y="2173719"/>
                  </a:cubicBezTo>
                  <a:cubicBezTo>
                    <a:pt x="42106" y="2140699"/>
                    <a:pt x="42106" y="2098789"/>
                    <a:pt x="43376" y="2067039"/>
                  </a:cubicBezTo>
                  <a:cubicBezTo>
                    <a:pt x="47186" y="1961629"/>
                    <a:pt x="20516" y="1858759"/>
                    <a:pt x="101796" y="1776209"/>
                  </a:cubicBezTo>
                  <a:cubicBezTo>
                    <a:pt x="148786" y="1726679"/>
                    <a:pt x="214826" y="1700009"/>
                    <a:pt x="288486" y="1701279"/>
                  </a:cubicBezTo>
                  <a:cubicBezTo>
                    <a:pt x="288486" y="1701279"/>
                    <a:pt x="545026" y="1702549"/>
                    <a:pt x="545026" y="1702549"/>
                  </a:cubicBezTo>
                  <a:cubicBezTo>
                    <a:pt x="694886" y="1710169"/>
                    <a:pt x="835856" y="1686039"/>
                    <a:pt x="884116" y="1545069"/>
                  </a:cubicBezTo>
                  <a:cubicBezTo>
                    <a:pt x="896816" y="1503159"/>
                    <a:pt x="893006" y="1418069"/>
                    <a:pt x="894276" y="1373619"/>
                  </a:cubicBezTo>
                  <a:cubicBezTo>
                    <a:pt x="893006" y="1354569"/>
                    <a:pt x="899356" y="1155179"/>
                    <a:pt x="895546" y="1142479"/>
                  </a:cubicBezTo>
                  <a:cubicBezTo>
                    <a:pt x="882846" y="1002779"/>
                    <a:pt x="1004766" y="884669"/>
                    <a:pt x="1143196" y="891019"/>
                  </a:cubicBezTo>
                  <a:cubicBezTo>
                    <a:pt x="1251146" y="892289"/>
                    <a:pt x="1367986" y="891019"/>
                    <a:pt x="1475936" y="891019"/>
                  </a:cubicBezTo>
                  <a:cubicBezTo>
                    <a:pt x="1605476" y="888479"/>
                    <a:pt x="1731206" y="734809"/>
                    <a:pt x="1728666" y="602729"/>
                  </a:cubicBezTo>
                  <a:cubicBezTo>
                    <a:pt x="1731206" y="503669"/>
                    <a:pt x="1731206" y="308089"/>
                    <a:pt x="1735016" y="206489"/>
                  </a:cubicBezTo>
                  <a:cubicBezTo>
                    <a:pt x="1755336" y="-38621"/>
                    <a:pt x="1994096" y="4559"/>
                    <a:pt x="2173166" y="749"/>
                  </a:cubicBezTo>
                  <a:cubicBezTo>
                    <a:pt x="2174436" y="749"/>
                    <a:pt x="2427166" y="749"/>
                    <a:pt x="2428436" y="749"/>
                  </a:cubicBezTo>
                  <a:cubicBezTo>
                    <a:pt x="2744666" y="15989"/>
                    <a:pt x="2654496" y="402069"/>
                    <a:pt x="2668466" y="595109"/>
                  </a:cubicBezTo>
                  <a:cubicBezTo>
                    <a:pt x="2668466" y="732269"/>
                    <a:pt x="2563056" y="855459"/>
                    <a:pt x="2425896" y="849109"/>
                  </a:cubicBezTo>
                  <a:cubicBezTo>
                    <a:pt x="2312866" y="846569"/>
                    <a:pt x="2090616" y="849109"/>
                    <a:pt x="1947106" y="849109"/>
                  </a:cubicBezTo>
                  <a:cubicBezTo>
                    <a:pt x="1888686" y="849109"/>
                    <a:pt x="1821376" y="910069"/>
                    <a:pt x="1761686" y="1016749"/>
                  </a:cubicBezTo>
                  <a:cubicBezTo>
                    <a:pt x="1743906" y="1048499"/>
                    <a:pt x="1733746" y="1085329"/>
                    <a:pt x="1732476" y="1123429"/>
                  </a:cubicBezTo>
                  <a:cubicBezTo>
                    <a:pt x="1728666" y="1203439"/>
                    <a:pt x="1729936" y="1285989"/>
                    <a:pt x="1731206" y="1365999"/>
                  </a:cubicBezTo>
                  <a:lnTo>
                    <a:pt x="1732476" y="1471409"/>
                  </a:lnTo>
                  <a:cubicBezTo>
                    <a:pt x="1733746" y="1625079"/>
                    <a:pt x="1625796" y="1724139"/>
                    <a:pt x="1487366" y="1725409"/>
                  </a:cubicBezTo>
                  <a:cubicBezTo>
                    <a:pt x="1487366" y="1725409"/>
                    <a:pt x="1135576" y="1725409"/>
                    <a:pt x="1135576" y="1725409"/>
                  </a:cubicBezTo>
                  <a:cubicBezTo>
                    <a:pt x="1008576" y="1725409"/>
                    <a:pt x="889196" y="1796529"/>
                    <a:pt x="885386" y="1933689"/>
                  </a:cubicBezTo>
                  <a:cubicBezTo>
                    <a:pt x="880306" y="2042909"/>
                    <a:pt x="885386" y="2174989"/>
                    <a:pt x="884116" y="2285479"/>
                  </a:cubicBezTo>
                  <a:cubicBezTo>
                    <a:pt x="882846" y="2442959"/>
                    <a:pt x="779976" y="2534399"/>
                    <a:pt x="604716" y="2535669"/>
                  </a:cubicBezTo>
                  <a:lnTo>
                    <a:pt x="310076" y="2535669"/>
                  </a:lnTo>
                  <a:cubicBezTo>
                    <a:pt x="199586" y="2538209"/>
                    <a:pt x="124656" y="2520429"/>
                    <a:pt x="70046" y="2415019"/>
                  </a:cubicBezTo>
                  <a:close/>
                  <a:moveTo>
                    <a:pt x="246576" y="1654289"/>
                  </a:moveTo>
                  <a:lnTo>
                    <a:pt x="583126" y="1654289"/>
                  </a:lnTo>
                  <a:cubicBezTo>
                    <a:pt x="736796" y="1654289"/>
                    <a:pt x="835856" y="1555229"/>
                    <a:pt x="835856" y="1401559"/>
                  </a:cubicBezTo>
                  <a:lnTo>
                    <a:pt x="835856" y="1303769"/>
                  </a:lnTo>
                  <a:cubicBezTo>
                    <a:pt x="834586" y="1219949"/>
                    <a:pt x="834586" y="1133589"/>
                    <a:pt x="838396" y="1049769"/>
                  </a:cubicBezTo>
                  <a:cubicBezTo>
                    <a:pt x="842206" y="934199"/>
                    <a:pt x="929836" y="837679"/>
                    <a:pt x="1051756" y="841489"/>
                  </a:cubicBezTo>
                  <a:cubicBezTo>
                    <a:pt x="1051756" y="841489"/>
                    <a:pt x="1426406" y="841489"/>
                    <a:pt x="1426406" y="841489"/>
                  </a:cubicBezTo>
                  <a:cubicBezTo>
                    <a:pt x="1426406" y="841489"/>
                    <a:pt x="1437836" y="841489"/>
                    <a:pt x="1437836" y="841489"/>
                  </a:cubicBezTo>
                  <a:cubicBezTo>
                    <a:pt x="1501336" y="840219"/>
                    <a:pt x="1559756" y="813549"/>
                    <a:pt x="1602936" y="769099"/>
                  </a:cubicBezTo>
                  <a:cubicBezTo>
                    <a:pt x="1646116" y="723379"/>
                    <a:pt x="1668976" y="663689"/>
                    <a:pt x="1667706" y="601459"/>
                  </a:cubicBezTo>
                  <a:lnTo>
                    <a:pt x="1667706" y="249669"/>
                  </a:lnTo>
                  <a:cubicBezTo>
                    <a:pt x="1666436" y="104889"/>
                    <a:pt x="1572456" y="9639"/>
                    <a:pt x="1427676" y="7099"/>
                  </a:cubicBezTo>
                  <a:cubicBezTo>
                    <a:pt x="1427676" y="7099"/>
                    <a:pt x="1303216" y="7099"/>
                    <a:pt x="1303216" y="7099"/>
                  </a:cubicBezTo>
                  <a:cubicBezTo>
                    <a:pt x="1213046" y="7099"/>
                    <a:pt x="1110176" y="7099"/>
                    <a:pt x="1037786" y="10909"/>
                  </a:cubicBezTo>
                  <a:cubicBezTo>
                    <a:pt x="933646" y="15989"/>
                    <a:pt x="842206" y="108699"/>
                    <a:pt x="838396" y="211569"/>
                  </a:cubicBezTo>
                  <a:cubicBezTo>
                    <a:pt x="835856" y="275069"/>
                    <a:pt x="835856" y="339839"/>
                    <a:pt x="834586" y="400799"/>
                  </a:cubicBezTo>
                  <a:cubicBezTo>
                    <a:pt x="830776" y="454139"/>
                    <a:pt x="839666" y="610349"/>
                    <a:pt x="824426" y="659879"/>
                  </a:cubicBezTo>
                  <a:cubicBezTo>
                    <a:pt x="779976" y="797039"/>
                    <a:pt x="651706" y="817359"/>
                    <a:pt x="580586" y="817359"/>
                  </a:cubicBezTo>
                  <a:cubicBezTo>
                    <a:pt x="580586" y="817359"/>
                    <a:pt x="245306" y="817359"/>
                    <a:pt x="245306" y="817359"/>
                  </a:cubicBezTo>
                  <a:cubicBezTo>
                    <a:pt x="175456" y="816089"/>
                    <a:pt x="108146" y="845299"/>
                    <a:pt x="59886" y="897369"/>
                  </a:cubicBezTo>
                  <a:cubicBezTo>
                    <a:pt x="-21394" y="982459"/>
                    <a:pt x="6546" y="1076439"/>
                    <a:pt x="1466" y="1181849"/>
                  </a:cubicBezTo>
                  <a:cubicBezTo>
                    <a:pt x="196" y="1265669"/>
                    <a:pt x="-1074" y="1349489"/>
                    <a:pt x="1466" y="1433309"/>
                  </a:cubicBezTo>
                  <a:cubicBezTo>
                    <a:pt x="9086" y="1561579"/>
                    <a:pt x="113226" y="1658099"/>
                    <a:pt x="246576" y="1654289"/>
                  </a:cubicBezTo>
                  <a:close/>
                  <a:moveTo>
                    <a:pt x="2069026" y="2573769"/>
                  </a:moveTo>
                  <a:cubicBezTo>
                    <a:pt x="2069026" y="2573769"/>
                    <a:pt x="2557976" y="2573769"/>
                    <a:pt x="2557976" y="2573769"/>
                  </a:cubicBezTo>
                  <a:cubicBezTo>
                    <a:pt x="2618936" y="2573769"/>
                    <a:pt x="2668466" y="2525509"/>
                    <a:pt x="2669736" y="2465819"/>
                  </a:cubicBezTo>
                  <a:cubicBezTo>
                    <a:pt x="2672276" y="2463279"/>
                    <a:pt x="2667196" y="1176769"/>
                    <a:pt x="2668466" y="1174229"/>
                  </a:cubicBezTo>
                  <a:cubicBezTo>
                    <a:pt x="2668466" y="1155179"/>
                    <a:pt x="2665926" y="1136129"/>
                    <a:pt x="2664656" y="1119619"/>
                  </a:cubicBezTo>
                  <a:cubicBezTo>
                    <a:pt x="2658306" y="1024369"/>
                    <a:pt x="2563056" y="916419"/>
                    <a:pt x="2436056" y="916419"/>
                  </a:cubicBezTo>
                  <a:cubicBezTo>
                    <a:pt x="2315406" y="913879"/>
                    <a:pt x="2171896" y="912609"/>
                    <a:pt x="2027116" y="916419"/>
                  </a:cubicBezTo>
                  <a:cubicBezTo>
                    <a:pt x="1896306" y="920229"/>
                    <a:pt x="1799786" y="1016749"/>
                    <a:pt x="1799786" y="1145019"/>
                  </a:cubicBezTo>
                  <a:lnTo>
                    <a:pt x="1799786" y="1316469"/>
                  </a:lnTo>
                  <a:lnTo>
                    <a:pt x="1798516" y="1552689"/>
                  </a:lnTo>
                  <a:cubicBezTo>
                    <a:pt x="1797246" y="1627619"/>
                    <a:pt x="1771846" y="1689849"/>
                    <a:pt x="1727396" y="1731759"/>
                  </a:cubicBezTo>
                  <a:cubicBezTo>
                    <a:pt x="1681676" y="1774939"/>
                    <a:pt x="1616906" y="1795259"/>
                    <a:pt x="1540706" y="1792719"/>
                  </a:cubicBezTo>
                  <a:cubicBezTo>
                    <a:pt x="1418786" y="1787639"/>
                    <a:pt x="1314646" y="1790179"/>
                    <a:pt x="1186376" y="1795259"/>
                  </a:cubicBezTo>
                  <a:cubicBezTo>
                    <a:pt x="1051756" y="1800339"/>
                    <a:pt x="952696" y="1903209"/>
                    <a:pt x="955236" y="2032749"/>
                  </a:cubicBezTo>
                  <a:cubicBezTo>
                    <a:pt x="957776" y="2152129"/>
                    <a:pt x="957776" y="2281669"/>
                    <a:pt x="955236" y="2378189"/>
                  </a:cubicBezTo>
                  <a:cubicBezTo>
                    <a:pt x="952696" y="2498839"/>
                    <a:pt x="843476" y="2592819"/>
                    <a:pt x="706316" y="2592819"/>
                  </a:cubicBezTo>
                  <a:lnTo>
                    <a:pt x="363416" y="2592819"/>
                  </a:lnTo>
                  <a:cubicBezTo>
                    <a:pt x="236416" y="2585199"/>
                    <a:pt x="94176" y="2653779"/>
                    <a:pt x="89096" y="2789669"/>
                  </a:cubicBezTo>
                  <a:cubicBezTo>
                    <a:pt x="85286" y="2920479"/>
                    <a:pt x="84016" y="3052559"/>
                    <a:pt x="85286" y="3183369"/>
                  </a:cubicBezTo>
                  <a:cubicBezTo>
                    <a:pt x="86556" y="3229089"/>
                    <a:pt x="101796" y="3274809"/>
                    <a:pt x="125926" y="3315449"/>
                  </a:cubicBezTo>
                  <a:cubicBezTo>
                    <a:pt x="170376" y="3382759"/>
                    <a:pt x="242766" y="3417049"/>
                    <a:pt x="343096" y="3417049"/>
                  </a:cubicBezTo>
                  <a:cubicBezTo>
                    <a:pt x="343096" y="3417049"/>
                    <a:pt x="1031436" y="3417049"/>
                    <a:pt x="1031436" y="3417049"/>
                  </a:cubicBezTo>
                  <a:cubicBezTo>
                    <a:pt x="1200346" y="3415779"/>
                    <a:pt x="1540706" y="3417049"/>
                    <a:pt x="1709616" y="3417049"/>
                  </a:cubicBezTo>
                  <a:cubicBezTo>
                    <a:pt x="1784546" y="3417049"/>
                    <a:pt x="1845506" y="3356089"/>
                    <a:pt x="1845506" y="3281159"/>
                  </a:cubicBezTo>
                  <a:lnTo>
                    <a:pt x="1845506" y="2798559"/>
                  </a:lnTo>
                  <a:cubicBezTo>
                    <a:pt x="1844236" y="2676639"/>
                    <a:pt x="1944566" y="2573769"/>
                    <a:pt x="2069026" y="2573769"/>
                  </a:cubicBezTo>
                  <a:close/>
                  <a:moveTo>
                    <a:pt x="2475426" y="2632189"/>
                  </a:moveTo>
                  <a:lnTo>
                    <a:pt x="2113476" y="2632189"/>
                  </a:lnTo>
                  <a:cubicBezTo>
                    <a:pt x="1999176" y="2632189"/>
                    <a:pt x="1906466" y="2724899"/>
                    <a:pt x="1906466" y="2839199"/>
                  </a:cubicBezTo>
                  <a:lnTo>
                    <a:pt x="1906466" y="3201149"/>
                  </a:lnTo>
                  <a:cubicBezTo>
                    <a:pt x="1906466" y="3315449"/>
                    <a:pt x="1999176" y="3408159"/>
                    <a:pt x="2113476" y="3408159"/>
                  </a:cubicBezTo>
                  <a:lnTo>
                    <a:pt x="2475426" y="3408159"/>
                  </a:lnTo>
                  <a:cubicBezTo>
                    <a:pt x="2589726" y="3408159"/>
                    <a:pt x="2682436" y="3315449"/>
                    <a:pt x="2682436" y="3201149"/>
                  </a:cubicBezTo>
                  <a:lnTo>
                    <a:pt x="2682436" y="2839199"/>
                  </a:lnTo>
                  <a:cubicBezTo>
                    <a:pt x="2682436" y="2724899"/>
                    <a:pt x="2589726" y="2632189"/>
                    <a:pt x="2475426" y="2632189"/>
                  </a:cubicBezTo>
                  <a:close/>
                  <a:moveTo>
                    <a:pt x="227526" y="771639"/>
                  </a:moveTo>
                  <a:lnTo>
                    <a:pt x="575506" y="771639"/>
                  </a:lnTo>
                  <a:cubicBezTo>
                    <a:pt x="689806" y="771639"/>
                    <a:pt x="782516" y="678929"/>
                    <a:pt x="782516" y="564629"/>
                  </a:cubicBezTo>
                  <a:lnTo>
                    <a:pt x="782516" y="238239"/>
                  </a:lnTo>
                  <a:cubicBezTo>
                    <a:pt x="782516" y="123939"/>
                    <a:pt x="689806" y="31229"/>
                    <a:pt x="575506" y="31229"/>
                  </a:cubicBezTo>
                  <a:lnTo>
                    <a:pt x="227526" y="31229"/>
                  </a:lnTo>
                  <a:cubicBezTo>
                    <a:pt x="113226" y="31229"/>
                    <a:pt x="20516" y="123939"/>
                    <a:pt x="20516" y="238239"/>
                  </a:cubicBezTo>
                  <a:lnTo>
                    <a:pt x="20516" y="564629"/>
                  </a:lnTo>
                  <a:cubicBezTo>
                    <a:pt x="20516" y="678929"/>
                    <a:pt x="113226" y="771639"/>
                    <a:pt x="227526" y="771639"/>
                  </a:cubicBezTo>
                  <a:close/>
                </a:path>
              </a:pathLst>
            </a:custGeom>
            <a:blipFill>
              <a:blip r:embed="rId3"/>
              <a:stretch>
                <a:fillRect t="-2334" b="-2334"/>
              </a:stretch>
            </a:blipFill>
          </p:spPr>
        </p:sp>
      </p:grpSp>
      <p:sp>
        <p:nvSpPr>
          <p:cNvPr id="5" name="Freeform 5"/>
          <p:cNvSpPr/>
          <p:nvPr/>
        </p:nvSpPr>
        <p:spPr>
          <a:xfrm>
            <a:off x="14325977" y="7793078"/>
            <a:ext cx="4584105" cy="3919080"/>
          </a:xfrm>
          <a:custGeom>
            <a:avLst/>
            <a:gdLst/>
            <a:ahLst/>
            <a:cxnLst/>
            <a:rect l="l" t="t" r="r" b="b"/>
            <a:pathLst>
              <a:path w="4584105" h="3919080">
                <a:moveTo>
                  <a:pt x="0" y="0"/>
                </a:moveTo>
                <a:lnTo>
                  <a:pt x="4584105" y="0"/>
                </a:lnTo>
                <a:lnTo>
                  <a:pt x="4584105" y="3919080"/>
                </a:lnTo>
                <a:lnTo>
                  <a:pt x="0" y="3919080"/>
                </a:lnTo>
                <a:lnTo>
                  <a:pt x="0" y="0"/>
                </a:lnTo>
                <a:close/>
              </a:path>
            </a:pathLst>
          </a:custGeom>
          <a:blipFill>
            <a:blip r:embed="rId4"/>
            <a:stretch>
              <a:fillRect/>
            </a:stretch>
          </a:blipFill>
        </p:spPr>
      </p:sp>
      <p:sp>
        <p:nvSpPr>
          <p:cNvPr id="6" name="TextBox 6"/>
          <p:cNvSpPr txBox="1"/>
          <p:nvPr/>
        </p:nvSpPr>
        <p:spPr>
          <a:xfrm>
            <a:off x="8569942" y="4091016"/>
            <a:ext cx="8048087" cy="4631054"/>
          </a:xfrm>
          <a:prstGeom prst="rect">
            <a:avLst/>
          </a:prstGeom>
        </p:spPr>
        <p:txBody>
          <a:bodyPr lIns="0" tIns="0" rIns="0" bIns="0" rtlCol="0" anchor="t">
            <a:spAutoFit/>
          </a:bodyPr>
          <a:lstStyle/>
          <a:p>
            <a:pPr marL="712480" lvl="1" indent="-356240" algn="l">
              <a:lnSpc>
                <a:spcPts val="4620"/>
              </a:lnSpc>
              <a:buFont typeface="Arial"/>
              <a:buChar char="•"/>
            </a:pPr>
            <a:r>
              <a:rPr lang="en-US" sz="3300">
                <a:solidFill>
                  <a:srgbClr val="782F40"/>
                </a:solidFill>
                <a:latin typeface="Open Sans"/>
                <a:ea typeface="Open Sans"/>
                <a:cs typeface="Open Sans"/>
                <a:sym typeface="Open Sans"/>
              </a:rPr>
              <a:t>Nutrition consultations</a:t>
            </a:r>
          </a:p>
          <a:p>
            <a:pPr marL="712480" lvl="1" indent="-356240" algn="l">
              <a:lnSpc>
                <a:spcPts val="4620"/>
              </a:lnSpc>
              <a:buFont typeface="Arial"/>
              <a:buChar char="•"/>
            </a:pPr>
            <a:r>
              <a:rPr lang="en-US" sz="3300">
                <a:solidFill>
                  <a:srgbClr val="782F40"/>
                </a:solidFill>
                <a:latin typeface="Open Sans"/>
                <a:ea typeface="Open Sans"/>
                <a:cs typeface="Open Sans"/>
                <a:sym typeface="Open Sans"/>
              </a:rPr>
              <a:t>HIV testing</a:t>
            </a:r>
          </a:p>
          <a:p>
            <a:pPr marL="712480" lvl="1" indent="-356240" algn="l">
              <a:lnSpc>
                <a:spcPts val="4620"/>
              </a:lnSpc>
              <a:buFont typeface="Arial"/>
              <a:buChar char="•"/>
            </a:pPr>
            <a:r>
              <a:rPr lang="en-US" sz="3300">
                <a:solidFill>
                  <a:srgbClr val="782F40"/>
                </a:solidFill>
                <a:latin typeface="Open Sans"/>
                <a:ea typeface="Open Sans"/>
                <a:cs typeface="Open Sans"/>
                <a:sym typeface="Open Sans"/>
              </a:rPr>
              <a:t>Smart Choices: Alcohol/drug harm reduction program</a:t>
            </a:r>
          </a:p>
          <a:p>
            <a:pPr marL="712480" lvl="1" indent="-356240" algn="l">
              <a:lnSpc>
                <a:spcPts val="4620"/>
              </a:lnSpc>
              <a:buFont typeface="Arial"/>
              <a:buChar char="•"/>
            </a:pPr>
            <a:r>
              <a:rPr lang="en-US" sz="3300">
                <a:solidFill>
                  <a:srgbClr val="782F40"/>
                </a:solidFill>
                <a:latin typeface="Open Sans"/>
                <a:ea typeface="Open Sans"/>
                <a:cs typeface="Open Sans"/>
                <a:sym typeface="Open Sans"/>
              </a:rPr>
              <a:t>Green Dot Bystander Intervention</a:t>
            </a:r>
          </a:p>
          <a:p>
            <a:pPr marL="712480" lvl="1" indent="-356240" algn="l">
              <a:lnSpc>
                <a:spcPts val="4620"/>
              </a:lnSpc>
              <a:buFont typeface="Arial"/>
              <a:buChar char="•"/>
            </a:pPr>
            <a:r>
              <a:rPr lang="en-US" sz="3300">
                <a:solidFill>
                  <a:srgbClr val="782F40"/>
                </a:solidFill>
                <a:latin typeface="Open Sans"/>
                <a:ea typeface="Open Sans"/>
                <a:cs typeface="Open Sans"/>
                <a:sym typeface="Open Sans"/>
              </a:rPr>
              <a:t>Healthy Noles Peer Education</a:t>
            </a:r>
          </a:p>
          <a:p>
            <a:pPr marL="712480" lvl="1" indent="-356240" algn="l">
              <a:lnSpc>
                <a:spcPts val="4620"/>
              </a:lnSpc>
              <a:buFont typeface="Arial"/>
              <a:buChar char="•"/>
            </a:pPr>
            <a:r>
              <a:rPr lang="en-US" sz="3300">
                <a:solidFill>
                  <a:srgbClr val="782F40"/>
                </a:solidFill>
                <a:latin typeface="Open Sans"/>
                <a:ea typeface="Open Sans"/>
                <a:cs typeface="Open Sans"/>
                <a:sym typeface="Open Sans"/>
              </a:rPr>
              <a:t>Power-based personal violence prevention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607596" y="5406363"/>
            <a:ext cx="3890944" cy="2593963"/>
          </a:xfrm>
          <a:custGeom>
            <a:avLst/>
            <a:gdLst/>
            <a:ahLst/>
            <a:cxnLst/>
            <a:rect l="l" t="t" r="r" b="b"/>
            <a:pathLst>
              <a:path w="3890944" h="2593963">
                <a:moveTo>
                  <a:pt x="0" y="0"/>
                </a:moveTo>
                <a:lnTo>
                  <a:pt x="3890944" y="0"/>
                </a:lnTo>
                <a:lnTo>
                  <a:pt x="3890944" y="2593962"/>
                </a:lnTo>
                <a:lnTo>
                  <a:pt x="0" y="2593962"/>
                </a:lnTo>
                <a:lnTo>
                  <a:pt x="0" y="0"/>
                </a:lnTo>
                <a:close/>
              </a:path>
            </a:pathLst>
          </a:custGeom>
          <a:blipFill>
            <a:blip r:embed="rId2"/>
            <a:stretch>
              <a:fillRect/>
            </a:stretch>
          </a:blipFill>
        </p:spPr>
      </p:sp>
      <p:sp>
        <p:nvSpPr>
          <p:cNvPr id="3" name="Freeform 3"/>
          <p:cNvSpPr/>
          <p:nvPr/>
        </p:nvSpPr>
        <p:spPr>
          <a:xfrm>
            <a:off x="9144000" y="5310359"/>
            <a:ext cx="4178956" cy="2785970"/>
          </a:xfrm>
          <a:custGeom>
            <a:avLst/>
            <a:gdLst/>
            <a:ahLst/>
            <a:cxnLst/>
            <a:rect l="l" t="t" r="r" b="b"/>
            <a:pathLst>
              <a:path w="4178956" h="2785970">
                <a:moveTo>
                  <a:pt x="0" y="0"/>
                </a:moveTo>
                <a:lnTo>
                  <a:pt x="4178956" y="0"/>
                </a:lnTo>
                <a:lnTo>
                  <a:pt x="4178956" y="2785970"/>
                </a:lnTo>
                <a:lnTo>
                  <a:pt x="0" y="2785970"/>
                </a:lnTo>
                <a:lnTo>
                  <a:pt x="0" y="0"/>
                </a:lnTo>
                <a:close/>
              </a:path>
            </a:pathLst>
          </a:custGeom>
          <a:blipFill>
            <a:blip r:embed="rId3"/>
            <a:stretch>
              <a:fillRect/>
            </a:stretch>
          </a:blipFill>
        </p:spPr>
      </p:sp>
      <p:sp>
        <p:nvSpPr>
          <p:cNvPr id="4" name="TextBox 4"/>
          <p:cNvSpPr txBox="1"/>
          <p:nvPr/>
        </p:nvSpPr>
        <p:spPr>
          <a:xfrm>
            <a:off x="1028700" y="914400"/>
            <a:ext cx="15382252" cy="2466339"/>
          </a:xfrm>
          <a:prstGeom prst="rect">
            <a:avLst/>
          </a:prstGeom>
        </p:spPr>
        <p:txBody>
          <a:bodyPr lIns="0" tIns="0" rIns="0" bIns="0" rtlCol="0" anchor="t">
            <a:spAutoFit/>
          </a:bodyPr>
          <a:lstStyle/>
          <a:p>
            <a:pPr algn="l">
              <a:lnSpc>
                <a:spcPts val="7840"/>
              </a:lnSpc>
            </a:pPr>
            <a:r>
              <a:rPr lang="en-US" sz="5600" b="1">
                <a:solidFill>
                  <a:srgbClr val="782F40"/>
                </a:solidFill>
                <a:latin typeface="Open Sans Bold"/>
                <a:ea typeface="Open Sans Bold"/>
                <a:cs typeface="Open Sans Bold"/>
                <a:sym typeface="Open Sans Bold"/>
              </a:rPr>
              <a:t>Other Services available in the </a:t>
            </a:r>
          </a:p>
          <a:p>
            <a:pPr algn="l">
              <a:lnSpc>
                <a:spcPts val="7840"/>
              </a:lnSpc>
            </a:pPr>
            <a:r>
              <a:rPr lang="en-US" sz="5600" b="1">
                <a:solidFill>
                  <a:srgbClr val="782F40"/>
                </a:solidFill>
                <a:latin typeface="Open Sans Bold"/>
                <a:ea typeface="Open Sans Bold"/>
                <a:cs typeface="Open Sans Bold"/>
                <a:sym typeface="Open Sans Bold"/>
              </a:rPr>
              <a:t>Health &amp; Wellness Center</a:t>
            </a:r>
          </a:p>
          <a:p>
            <a:pPr algn="l">
              <a:lnSpc>
                <a:spcPts val="3780"/>
              </a:lnSpc>
            </a:pPr>
            <a:endParaRPr lang="en-US" sz="5600" b="1">
              <a:solidFill>
                <a:srgbClr val="782F40"/>
              </a:solidFill>
              <a:latin typeface="Open Sans Bold"/>
              <a:ea typeface="Open Sans Bold"/>
              <a:cs typeface="Open Sans Bold"/>
              <a:sym typeface="Open Sans Bold"/>
            </a:endParaRPr>
          </a:p>
        </p:txBody>
      </p:sp>
      <p:sp>
        <p:nvSpPr>
          <p:cNvPr id="5" name="TextBox 5"/>
          <p:cNvSpPr txBox="1"/>
          <p:nvPr/>
        </p:nvSpPr>
        <p:spPr>
          <a:xfrm>
            <a:off x="1028700" y="3160408"/>
            <a:ext cx="13278675" cy="1983092"/>
          </a:xfrm>
          <a:prstGeom prst="rect">
            <a:avLst/>
          </a:prstGeom>
        </p:spPr>
        <p:txBody>
          <a:bodyPr lIns="0" tIns="0" rIns="0" bIns="0" rtlCol="0" anchor="t">
            <a:spAutoFit/>
          </a:bodyPr>
          <a:lstStyle/>
          <a:p>
            <a:pPr algn="l">
              <a:lnSpc>
                <a:spcPts val="2955"/>
              </a:lnSpc>
            </a:pPr>
            <a:r>
              <a:rPr lang="en-US" sz="2110" b="1">
                <a:solidFill>
                  <a:srgbClr val="782F40"/>
                </a:solidFill>
                <a:latin typeface="Open Sans Bold"/>
                <a:ea typeface="Open Sans Bold"/>
                <a:cs typeface="Open Sans Bold"/>
                <a:sym typeface="Open Sans Bold"/>
              </a:rPr>
              <a:t>Morgan Dental and Quest are independent vendors of the university that provide services to the greater FSU community including students, faculty, and staff. </a:t>
            </a:r>
          </a:p>
          <a:p>
            <a:pPr algn="l">
              <a:lnSpc>
                <a:spcPts val="2955"/>
              </a:lnSpc>
            </a:pPr>
            <a:endParaRPr lang="en-US" sz="2110" b="1">
              <a:solidFill>
                <a:srgbClr val="782F40"/>
              </a:solidFill>
              <a:latin typeface="Open Sans Bold"/>
              <a:ea typeface="Open Sans Bold"/>
              <a:cs typeface="Open Sans Bold"/>
              <a:sym typeface="Open Sans Bold"/>
            </a:endParaRPr>
          </a:p>
          <a:p>
            <a:pPr algn="l">
              <a:lnSpc>
                <a:spcPts val="2955"/>
              </a:lnSpc>
            </a:pPr>
            <a:r>
              <a:rPr lang="en-US" sz="2110" b="1">
                <a:solidFill>
                  <a:srgbClr val="782F40"/>
                </a:solidFill>
                <a:latin typeface="Open Sans Bold"/>
                <a:ea typeface="Open Sans Bold"/>
                <a:cs typeface="Open Sans Bold"/>
                <a:sym typeface="Open Sans Bold"/>
              </a:rPr>
              <a:t>For questions about insurance coverage, please contact the vendor directly. </a:t>
            </a:r>
          </a:p>
          <a:p>
            <a:pPr algn="ctr">
              <a:lnSpc>
                <a:spcPts val="4186"/>
              </a:lnSpc>
            </a:pPr>
            <a:endParaRPr lang="en-US" sz="2110" b="1">
              <a:solidFill>
                <a:srgbClr val="782F40"/>
              </a:solidFill>
              <a:latin typeface="Open Sans Bold"/>
              <a:ea typeface="Open Sans Bold"/>
              <a:cs typeface="Open Sans Bold"/>
              <a:sym typeface="Open Sans Bo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296160" y="3016681"/>
            <a:ext cx="5790727" cy="5790727"/>
          </a:xfrm>
          <a:custGeom>
            <a:avLst/>
            <a:gdLst/>
            <a:ahLst/>
            <a:cxnLst/>
            <a:rect l="l" t="t" r="r" b="b"/>
            <a:pathLst>
              <a:path w="5790727" h="5790727">
                <a:moveTo>
                  <a:pt x="0" y="0"/>
                </a:moveTo>
                <a:lnTo>
                  <a:pt x="5790727" y="0"/>
                </a:lnTo>
                <a:lnTo>
                  <a:pt x="5790727" y="5790727"/>
                </a:lnTo>
                <a:lnTo>
                  <a:pt x="0" y="57907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201113" y="3016681"/>
            <a:ext cx="5790727" cy="5790727"/>
          </a:xfrm>
          <a:custGeom>
            <a:avLst/>
            <a:gdLst/>
            <a:ahLst/>
            <a:cxnLst/>
            <a:rect l="l" t="t" r="r" b="b"/>
            <a:pathLst>
              <a:path w="5790727" h="5790727">
                <a:moveTo>
                  <a:pt x="0" y="0"/>
                </a:moveTo>
                <a:lnTo>
                  <a:pt x="5790727" y="0"/>
                </a:lnTo>
                <a:lnTo>
                  <a:pt x="5790727" y="5790727"/>
                </a:lnTo>
                <a:lnTo>
                  <a:pt x="0" y="57907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3673084" y="3699090"/>
            <a:ext cx="4846785" cy="1051955"/>
          </a:xfrm>
          <a:custGeom>
            <a:avLst/>
            <a:gdLst/>
            <a:ahLst/>
            <a:cxnLst/>
            <a:rect l="l" t="t" r="r" b="b"/>
            <a:pathLst>
              <a:path w="4846785" h="1051955">
                <a:moveTo>
                  <a:pt x="0" y="0"/>
                </a:moveTo>
                <a:lnTo>
                  <a:pt x="4846785" y="0"/>
                </a:lnTo>
                <a:lnTo>
                  <a:pt x="4846785" y="1051954"/>
                </a:lnTo>
                <a:lnTo>
                  <a:pt x="0" y="1051954"/>
                </a:lnTo>
                <a:lnTo>
                  <a:pt x="0" y="0"/>
                </a:lnTo>
                <a:close/>
              </a:path>
            </a:pathLst>
          </a:custGeom>
          <a:blipFill>
            <a:blip r:embed="rId4"/>
            <a:stretch>
              <a:fillRect/>
            </a:stretch>
          </a:blipFill>
        </p:spPr>
      </p:sp>
      <p:sp>
        <p:nvSpPr>
          <p:cNvPr id="5" name="TextBox 5"/>
          <p:cNvSpPr txBox="1"/>
          <p:nvPr/>
        </p:nvSpPr>
        <p:spPr>
          <a:xfrm>
            <a:off x="3673084" y="4955304"/>
            <a:ext cx="4846785" cy="3169695"/>
          </a:xfrm>
          <a:prstGeom prst="rect">
            <a:avLst/>
          </a:prstGeom>
        </p:spPr>
        <p:txBody>
          <a:bodyPr lIns="0" tIns="0" rIns="0" bIns="0" rtlCol="0" anchor="t">
            <a:spAutoFit/>
          </a:bodyPr>
          <a:lstStyle/>
          <a:p>
            <a:pPr algn="ctr">
              <a:lnSpc>
                <a:spcPts val="2838"/>
              </a:lnSpc>
            </a:pPr>
            <a:r>
              <a:rPr lang="en-US" sz="2027" b="1">
                <a:solidFill>
                  <a:srgbClr val="782F40"/>
                </a:solidFill>
                <a:latin typeface="Open Sans Bold"/>
                <a:ea typeface="Open Sans Bold"/>
                <a:cs typeface="Open Sans Bold"/>
                <a:sym typeface="Open Sans Bold"/>
              </a:rPr>
              <a:t>Talk to a doctor or therapist by phone or video with HealthiestYou. </a:t>
            </a:r>
          </a:p>
          <a:p>
            <a:pPr algn="ctr">
              <a:lnSpc>
                <a:spcPts val="2838"/>
              </a:lnSpc>
            </a:pPr>
            <a:endParaRPr lang="en-US" sz="2027" b="1">
              <a:solidFill>
                <a:srgbClr val="782F40"/>
              </a:solidFill>
              <a:latin typeface="Open Sans Bold"/>
              <a:ea typeface="Open Sans Bold"/>
              <a:cs typeface="Open Sans Bold"/>
              <a:sym typeface="Open Sans Bold"/>
            </a:endParaRPr>
          </a:p>
          <a:p>
            <a:pPr algn="ctr">
              <a:lnSpc>
                <a:spcPts val="2838"/>
              </a:lnSpc>
            </a:pPr>
            <a:r>
              <a:rPr lang="en-US" sz="2027" b="1">
                <a:solidFill>
                  <a:srgbClr val="782F40"/>
                </a:solidFill>
                <a:latin typeface="Open Sans Bold"/>
                <a:ea typeface="Open Sans Bold"/>
                <a:cs typeface="Open Sans Bold"/>
                <a:sym typeface="Open Sans Bold"/>
              </a:rPr>
              <a:t>HealthiestYou provides 24/7 access to doctors and mental healthcare. </a:t>
            </a:r>
          </a:p>
          <a:p>
            <a:pPr algn="ctr">
              <a:lnSpc>
                <a:spcPts val="2838"/>
              </a:lnSpc>
            </a:pPr>
            <a:endParaRPr lang="en-US" sz="2027" b="1">
              <a:solidFill>
                <a:srgbClr val="782F40"/>
              </a:solidFill>
              <a:latin typeface="Open Sans Bold"/>
              <a:ea typeface="Open Sans Bold"/>
              <a:cs typeface="Open Sans Bold"/>
              <a:sym typeface="Open Sans Bold"/>
            </a:endParaRPr>
          </a:p>
          <a:p>
            <a:pPr algn="ctr">
              <a:lnSpc>
                <a:spcPts val="2838"/>
              </a:lnSpc>
            </a:pPr>
            <a:r>
              <a:rPr lang="en-US" sz="2027" b="1">
                <a:solidFill>
                  <a:srgbClr val="782F40"/>
                </a:solidFill>
                <a:latin typeface="Open Sans Bold"/>
                <a:ea typeface="Open Sans Bold"/>
                <a:cs typeface="Open Sans Bold"/>
                <a:sym typeface="Open Sans Bold"/>
              </a:rPr>
              <a:t>Download the App - iOS - Google Play</a:t>
            </a:r>
          </a:p>
          <a:p>
            <a:pPr algn="ctr">
              <a:lnSpc>
                <a:spcPts val="2838"/>
              </a:lnSpc>
            </a:pPr>
            <a:endParaRPr lang="en-US" sz="2027" b="1">
              <a:solidFill>
                <a:srgbClr val="782F40"/>
              </a:solidFill>
              <a:latin typeface="Open Sans Bold"/>
              <a:ea typeface="Open Sans Bold"/>
              <a:cs typeface="Open Sans Bold"/>
              <a:sym typeface="Open Sans Bold"/>
            </a:endParaRPr>
          </a:p>
          <a:p>
            <a:pPr algn="ctr">
              <a:lnSpc>
                <a:spcPts val="2838"/>
              </a:lnSpc>
            </a:pPr>
            <a:r>
              <a:rPr lang="en-US" sz="2027" b="1">
                <a:solidFill>
                  <a:srgbClr val="782F40"/>
                </a:solidFill>
                <a:latin typeface="Open Sans Bold"/>
                <a:ea typeface="Open Sans Bold"/>
                <a:cs typeface="Open Sans Bold"/>
                <a:sym typeface="Open Sans Bold"/>
              </a:rPr>
              <a:t>Call (855) 870-5858</a:t>
            </a:r>
          </a:p>
        </p:txBody>
      </p:sp>
      <p:sp>
        <p:nvSpPr>
          <p:cNvPr id="6" name="TextBox 6"/>
          <p:cNvSpPr txBox="1"/>
          <p:nvPr/>
        </p:nvSpPr>
        <p:spPr>
          <a:xfrm>
            <a:off x="9557894" y="3651465"/>
            <a:ext cx="5267258" cy="1029359"/>
          </a:xfrm>
          <a:prstGeom prst="rect">
            <a:avLst/>
          </a:prstGeom>
        </p:spPr>
        <p:txBody>
          <a:bodyPr lIns="0" tIns="0" rIns="0" bIns="0" rtlCol="0" anchor="t">
            <a:spAutoFit/>
          </a:bodyPr>
          <a:lstStyle/>
          <a:p>
            <a:pPr algn="ctr">
              <a:lnSpc>
                <a:spcPts val="4195"/>
              </a:lnSpc>
            </a:pPr>
            <a:r>
              <a:rPr lang="en-US" sz="2996" b="1">
                <a:solidFill>
                  <a:srgbClr val="782F40"/>
                </a:solidFill>
                <a:latin typeface="Open Sans Bold"/>
                <a:ea typeface="Open Sans Bold"/>
                <a:cs typeface="Open Sans Bold"/>
                <a:sym typeface="Open Sans Bold"/>
              </a:rPr>
              <a:t>Other After-Hours Care Options Include:</a:t>
            </a:r>
          </a:p>
        </p:txBody>
      </p:sp>
      <p:sp>
        <p:nvSpPr>
          <p:cNvPr id="7" name="TextBox 7"/>
          <p:cNvSpPr txBox="1"/>
          <p:nvPr/>
        </p:nvSpPr>
        <p:spPr>
          <a:xfrm>
            <a:off x="10647310" y="5141965"/>
            <a:ext cx="3088427" cy="2452705"/>
          </a:xfrm>
          <a:prstGeom prst="rect">
            <a:avLst/>
          </a:prstGeom>
        </p:spPr>
        <p:txBody>
          <a:bodyPr lIns="0" tIns="0" rIns="0" bIns="0" rtlCol="0" anchor="t">
            <a:spAutoFit/>
          </a:bodyPr>
          <a:lstStyle/>
          <a:p>
            <a:pPr algn="ctr">
              <a:lnSpc>
                <a:spcPts val="3948"/>
              </a:lnSpc>
            </a:pPr>
            <a:r>
              <a:rPr lang="en-US" sz="2820" b="1">
                <a:solidFill>
                  <a:srgbClr val="782F40"/>
                </a:solidFill>
                <a:latin typeface="Open Sans Bold"/>
                <a:ea typeface="Open Sans Bold"/>
                <a:cs typeface="Open Sans Bold"/>
                <a:sym typeface="Open Sans Bold"/>
              </a:rPr>
              <a:t>Walk-in Clinics</a:t>
            </a:r>
          </a:p>
          <a:p>
            <a:pPr algn="ctr">
              <a:lnSpc>
                <a:spcPts val="3948"/>
              </a:lnSpc>
            </a:pPr>
            <a:endParaRPr lang="en-US" sz="2820" b="1">
              <a:solidFill>
                <a:srgbClr val="782F40"/>
              </a:solidFill>
              <a:latin typeface="Open Sans Bold"/>
              <a:ea typeface="Open Sans Bold"/>
              <a:cs typeface="Open Sans Bold"/>
              <a:sym typeface="Open Sans Bold"/>
            </a:endParaRPr>
          </a:p>
          <a:p>
            <a:pPr algn="ctr">
              <a:lnSpc>
                <a:spcPts val="3948"/>
              </a:lnSpc>
            </a:pPr>
            <a:r>
              <a:rPr lang="en-US" sz="2820" b="1">
                <a:solidFill>
                  <a:srgbClr val="782F40"/>
                </a:solidFill>
                <a:latin typeface="Open Sans Bold"/>
                <a:ea typeface="Open Sans Bold"/>
                <a:cs typeface="Open Sans Bold"/>
                <a:sym typeface="Open Sans Bold"/>
              </a:rPr>
              <a:t>Urgent Care</a:t>
            </a:r>
          </a:p>
          <a:p>
            <a:pPr algn="ctr">
              <a:lnSpc>
                <a:spcPts val="3948"/>
              </a:lnSpc>
            </a:pPr>
            <a:endParaRPr lang="en-US" sz="2820" b="1">
              <a:solidFill>
                <a:srgbClr val="782F40"/>
              </a:solidFill>
              <a:latin typeface="Open Sans Bold"/>
              <a:ea typeface="Open Sans Bold"/>
              <a:cs typeface="Open Sans Bold"/>
              <a:sym typeface="Open Sans Bold"/>
            </a:endParaRPr>
          </a:p>
          <a:p>
            <a:pPr algn="ctr">
              <a:lnSpc>
                <a:spcPts val="3948"/>
              </a:lnSpc>
            </a:pPr>
            <a:r>
              <a:rPr lang="en-US" sz="2820" b="1">
                <a:solidFill>
                  <a:srgbClr val="782F40"/>
                </a:solidFill>
                <a:latin typeface="Open Sans Bold"/>
                <a:ea typeface="Open Sans Bold"/>
                <a:cs typeface="Open Sans Bold"/>
                <a:sym typeface="Open Sans Bold"/>
              </a:rPr>
              <a:t>Emergency Room</a:t>
            </a:r>
          </a:p>
        </p:txBody>
      </p:sp>
      <p:sp>
        <p:nvSpPr>
          <p:cNvPr id="8" name="Freeform 8"/>
          <p:cNvSpPr/>
          <p:nvPr/>
        </p:nvSpPr>
        <p:spPr>
          <a:xfrm>
            <a:off x="14777993" y="-728778"/>
            <a:ext cx="4584105" cy="3919080"/>
          </a:xfrm>
          <a:custGeom>
            <a:avLst/>
            <a:gdLst/>
            <a:ahLst/>
            <a:cxnLst/>
            <a:rect l="l" t="t" r="r" b="b"/>
            <a:pathLst>
              <a:path w="4584105" h="3919080">
                <a:moveTo>
                  <a:pt x="0" y="0"/>
                </a:moveTo>
                <a:lnTo>
                  <a:pt x="4584105" y="0"/>
                </a:lnTo>
                <a:lnTo>
                  <a:pt x="4584105" y="3919080"/>
                </a:lnTo>
                <a:lnTo>
                  <a:pt x="0" y="3919080"/>
                </a:lnTo>
                <a:lnTo>
                  <a:pt x="0" y="0"/>
                </a:lnTo>
                <a:close/>
              </a:path>
            </a:pathLst>
          </a:custGeom>
          <a:blipFill>
            <a:blip r:embed="rId5"/>
            <a:stretch>
              <a:fillRect/>
            </a:stretch>
          </a:blipFill>
        </p:spPr>
      </p:sp>
      <p:sp>
        <p:nvSpPr>
          <p:cNvPr id="9" name="TextBox 9"/>
          <p:cNvSpPr txBox="1"/>
          <p:nvPr/>
        </p:nvSpPr>
        <p:spPr>
          <a:xfrm>
            <a:off x="1236049" y="1029571"/>
            <a:ext cx="11008482" cy="936624"/>
          </a:xfrm>
          <a:prstGeom prst="rect">
            <a:avLst/>
          </a:prstGeom>
        </p:spPr>
        <p:txBody>
          <a:bodyPr lIns="0" tIns="0" rIns="0" bIns="0" rtlCol="0" anchor="t">
            <a:spAutoFit/>
          </a:bodyPr>
          <a:lstStyle/>
          <a:p>
            <a:pPr algn="l">
              <a:lnSpc>
                <a:spcPts val="7700"/>
              </a:lnSpc>
            </a:pPr>
            <a:r>
              <a:rPr lang="en-US" sz="5500" b="1">
                <a:solidFill>
                  <a:srgbClr val="782F40"/>
                </a:solidFill>
                <a:latin typeface="Open Sans Bold"/>
                <a:ea typeface="Open Sans Bold"/>
                <a:cs typeface="Open Sans Bold"/>
                <a:sym typeface="Open Sans Bold"/>
              </a:rPr>
              <a:t>After-hours System of Care</a:t>
            </a:r>
          </a:p>
        </p:txBody>
      </p:sp>
      <p:sp>
        <p:nvSpPr>
          <p:cNvPr id="10" name="TextBox 10"/>
          <p:cNvSpPr txBox="1"/>
          <p:nvPr/>
        </p:nvSpPr>
        <p:spPr>
          <a:xfrm>
            <a:off x="1236049" y="1899520"/>
            <a:ext cx="11008482" cy="596899"/>
          </a:xfrm>
          <a:prstGeom prst="rect">
            <a:avLst/>
          </a:prstGeom>
        </p:spPr>
        <p:txBody>
          <a:bodyPr lIns="0" tIns="0" rIns="0" bIns="0" rtlCol="0" anchor="t">
            <a:spAutoFit/>
          </a:bodyPr>
          <a:lstStyle/>
          <a:p>
            <a:pPr algn="l">
              <a:lnSpc>
                <a:spcPts val="4900"/>
              </a:lnSpc>
            </a:pPr>
            <a:r>
              <a:rPr lang="en-US" sz="3500" b="1">
                <a:solidFill>
                  <a:srgbClr val="782F40"/>
                </a:solidFill>
                <a:latin typeface="Open Sans Bold"/>
                <a:ea typeface="Open Sans Bold"/>
                <a:cs typeface="Open Sans Bold"/>
                <a:sym typeface="Open Sans Bold"/>
              </a:rPr>
              <a:t>uhs.fsu.edu/health-care/after-hours-care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79142" y="2043074"/>
            <a:ext cx="13373231" cy="7749736"/>
            <a:chOff x="0" y="0"/>
            <a:chExt cx="17830974" cy="10332982"/>
          </a:xfrm>
        </p:grpSpPr>
        <p:sp>
          <p:nvSpPr>
            <p:cNvPr id="3" name="Freeform 3"/>
            <p:cNvSpPr/>
            <p:nvPr/>
          </p:nvSpPr>
          <p:spPr>
            <a:xfrm>
              <a:off x="0" y="0"/>
              <a:ext cx="4393120" cy="3256400"/>
            </a:xfrm>
            <a:custGeom>
              <a:avLst/>
              <a:gdLst/>
              <a:ahLst/>
              <a:cxnLst/>
              <a:rect l="l" t="t" r="r" b="b"/>
              <a:pathLst>
                <a:path w="4393120" h="3256400">
                  <a:moveTo>
                    <a:pt x="0" y="0"/>
                  </a:moveTo>
                  <a:lnTo>
                    <a:pt x="4393120" y="0"/>
                  </a:lnTo>
                  <a:lnTo>
                    <a:pt x="4393120" y="3256400"/>
                  </a:lnTo>
                  <a:lnTo>
                    <a:pt x="0" y="3256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4393120" y="172116"/>
              <a:ext cx="13437854" cy="2874069"/>
            </a:xfrm>
            <a:prstGeom prst="rect">
              <a:avLst/>
            </a:prstGeom>
          </p:spPr>
          <p:txBody>
            <a:bodyPr lIns="0" tIns="0" rIns="0" bIns="0" rtlCol="0" anchor="t">
              <a:spAutoFit/>
            </a:bodyPr>
            <a:lstStyle/>
            <a:p>
              <a:pPr marL="534551" lvl="1" indent="-267276" algn="l">
                <a:lnSpc>
                  <a:spcPts val="3466"/>
                </a:lnSpc>
                <a:buFont typeface="Arial"/>
                <a:buChar char="•"/>
              </a:pPr>
              <a:r>
                <a:rPr lang="en-US" sz="2475" b="1">
                  <a:solidFill>
                    <a:srgbClr val="782F40"/>
                  </a:solidFill>
                  <a:latin typeface="Open Sans Bold"/>
                  <a:ea typeface="Open Sans Bold"/>
                  <a:cs typeface="Open Sans Bold"/>
                  <a:sym typeface="Open Sans Bold"/>
                </a:rPr>
                <a:t>No onsite pharmacy​</a:t>
              </a:r>
            </a:p>
            <a:p>
              <a:pPr marL="534551" lvl="1" indent="-267276" algn="l">
                <a:lnSpc>
                  <a:spcPts val="3466"/>
                </a:lnSpc>
                <a:buFont typeface="Arial"/>
                <a:buChar char="•"/>
              </a:pPr>
              <a:r>
                <a:rPr lang="en-US" sz="2475" b="1">
                  <a:solidFill>
                    <a:srgbClr val="782F40"/>
                  </a:solidFill>
                  <a:latin typeface="Open Sans Bold"/>
                  <a:ea typeface="Open Sans Bold"/>
                  <a:cs typeface="Open Sans Bold"/>
                  <a:sym typeface="Open Sans Bold"/>
                </a:rPr>
                <a:t>CVS located near campus (West Pensacola Street location)​</a:t>
              </a:r>
            </a:p>
            <a:p>
              <a:pPr marL="534551" lvl="1" indent="-267276" algn="l">
                <a:lnSpc>
                  <a:spcPts val="3466"/>
                </a:lnSpc>
                <a:buFont typeface="Arial"/>
                <a:buChar char="•"/>
              </a:pPr>
              <a:r>
                <a:rPr lang="en-US" sz="2475" b="1">
                  <a:solidFill>
                    <a:srgbClr val="782F40"/>
                  </a:solidFill>
                  <a:latin typeface="Open Sans Bold"/>
                  <a:ea typeface="Open Sans Bold"/>
                  <a:cs typeface="Open Sans Bold"/>
                  <a:sym typeface="Open Sans Bold"/>
                </a:rPr>
                <a:t>Several nearby pharmacy options available​</a:t>
              </a:r>
            </a:p>
            <a:p>
              <a:pPr marL="1069103" lvl="2" indent="-356368" algn="l">
                <a:lnSpc>
                  <a:spcPts val="3466"/>
                </a:lnSpc>
                <a:buFont typeface="Arial"/>
                <a:buChar char="⚬"/>
              </a:pPr>
              <a:r>
                <a:rPr lang="en-US" sz="2475">
                  <a:solidFill>
                    <a:srgbClr val="782F40"/>
                  </a:solidFill>
                  <a:latin typeface="Open Sans"/>
                  <a:ea typeface="Open Sans"/>
                  <a:cs typeface="Open Sans"/>
                  <a:sym typeface="Open Sans"/>
                </a:rPr>
                <a:t>https://uhs.fsu.edu/health-care/local-pharmacy-info </a:t>
              </a:r>
            </a:p>
            <a:p>
              <a:pPr marL="534551" lvl="1" indent="-267276" algn="l">
                <a:lnSpc>
                  <a:spcPts val="3466"/>
                </a:lnSpc>
                <a:buFont typeface="Arial"/>
                <a:buChar char="•"/>
              </a:pPr>
              <a:r>
                <a:rPr lang="en-US" sz="2475" b="1">
                  <a:solidFill>
                    <a:srgbClr val="782F40"/>
                  </a:solidFill>
                  <a:latin typeface="Open Sans Bold"/>
                  <a:ea typeface="Open Sans Bold"/>
                  <a:cs typeface="Open Sans Bold"/>
                  <a:sym typeface="Open Sans Bold"/>
                </a:rPr>
                <a:t>Some pharmacies offer specific reduced cost medications</a:t>
              </a:r>
            </a:p>
          </p:txBody>
        </p:sp>
        <p:sp>
          <p:nvSpPr>
            <p:cNvPr id="5" name="Freeform 5"/>
            <p:cNvSpPr/>
            <p:nvPr/>
          </p:nvSpPr>
          <p:spPr>
            <a:xfrm>
              <a:off x="3586661" y="3650672"/>
              <a:ext cx="5153731" cy="6682309"/>
            </a:xfrm>
            <a:custGeom>
              <a:avLst/>
              <a:gdLst/>
              <a:ahLst/>
              <a:cxnLst/>
              <a:rect l="l" t="t" r="r" b="b"/>
              <a:pathLst>
                <a:path w="5153731" h="6682309">
                  <a:moveTo>
                    <a:pt x="0" y="0"/>
                  </a:moveTo>
                  <a:lnTo>
                    <a:pt x="5153731" y="0"/>
                  </a:lnTo>
                  <a:lnTo>
                    <a:pt x="5153731" y="6682310"/>
                  </a:lnTo>
                  <a:lnTo>
                    <a:pt x="0" y="6682310"/>
                  </a:lnTo>
                  <a:lnTo>
                    <a:pt x="0" y="0"/>
                  </a:lnTo>
                  <a:close/>
                </a:path>
              </a:pathLst>
            </a:custGeom>
            <a:blipFill>
              <a:blip r:embed="rId4"/>
              <a:stretch>
                <a:fillRect/>
              </a:stretch>
            </a:blipFill>
          </p:spPr>
        </p:sp>
        <p:sp>
          <p:nvSpPr>
            <p:cNvPr id="6" name="Freeform 6"/>
            <p:cNvSpPr/>
            <p:nvPr/>
          </p:nvSpPr>
          <p:spPr>
            <a:xfrm rot="-2589380">
              <a:off x="7269226" y="3733610"/>
              <a:ext cx="1048366" cy="1203471"/>
            </a:xfrm>
            <a:custGeom>
              <a:avLst/>
              <a:gdLst/>
              <a:ahLst/>
              <a:cxnLst/>
              <a:rect l="l" t="t" r="r" b="b"/>
              <a:pathLst>
                <a:path w="1048366" h="1203471">
                  <a:moveTo>
                    <a:pt x="0" y="0"/>
                  </a:moveTo>
                  <a:lnTo>
                    <a:pt x="1048366" y="0"/>
                  </a:lnTo>
                  <a:lnTo>
                    <a:pt x="1048366" y="1203471"/>
                  </a:lnTo>
                  <a:lnTo>
                    <a:pt x="0" y="1203471"/>
                  </a:lnTo>
                  <a:lnTo>
                    <a:pt x="0" y="0"/>
                  </a:lnTo>
                  <a:close/>
                </a:path>
              </a:pathLst>
            </a:custGeom>
            <a:blipFill>
              <a:blip r:embed="rId5"/>
              <a:stretch>
                <a:fillRect/>
              </a:stretch>
            </a:blipFill>
          </p:spPr>
        </p:sp>
        <p:sp>
          <p:nvSpPr>
            <p:cNvPr id="7" name="TextBox 7"/>
            <p:cNvSpPr txBox="1"/>
            <p:nvPr/>
          </p:nvSpPr>
          <p:spPr>
            <a:xfrm>
              <a:off x="9079880" y="5827724"/>
              <a:ext cx="4844726" cy="2290105"/>
            </a:xfrm>
            <a:prstGeom prst="rect">
              <a:avLst/>
            </a:prstGeom>
          </p:spPr>
          <p:txBody>
            <a:bodyPr lIns="0" tIns="0" rIns="0" bIns="0" rtlCol="0" anchor="t">
              <a:spAutoFit/>
            </a:bodyPr>
            <a:lstStyle/>
            <a:p>
              <a:pPr algn="just">
                <a:lnSpc>
                  <a:spcPts val="3466"/>
                </a:lnSpc>
                <a:spcBef>
                  <a:spcPct val="0"/>
                </a:spcBef>
              </a:pPr>
              <a:r>
                <a:rPr lang="en-US" sz="2475" b="1">
                  <a:solidFill>
                    <a:srgbClr val="782F40"/>
                  </a:solidFill>
                  <a:latin typeface="Open Sans Bold"/>
                  <a:ea typeface="Open Sans Bold"/>
                  <a:cs typeface="Open Sans Bold"/>
                  <a:sym typeface="Open Sans Bold"/>
                </a:rPr>
                <a:t>Bring a “feel better” kit​</a:t>
              </a:r>
            </a:p>
            <a:p>
              <a:pPr marL="534551" lvl="1" indent="-267276" algn="l">
                <a:lnSpc>
                  <a:spcPts val="3466"/>
                </a:lnSpc>
                <a:buFont typeface="Arial"/>
                <a:buChar char="•"/>
              </a:pPr>
              <a:r>
                <a:rPr lang="en-US" sz="2475" b="1">
                  <a:solidFill>
                    <a:srgbClr val="782F40"/>
                  </a:solidFill>
                  <a:latin typeface="Open Sans Bold"/>
                  <a:ea typeface="Open Sans Bold"/>
                  <a:cs typeface="Open Sans Bold"/>
                  <a:sym typeface="Open Sans Bold"/>
                </a:rPr>
                <a:t>OTC medications</a:t>
              </a:r>
            </a:p>
            <a:p>
              <a:pPr marL="534551" lvl="1" indent="-267276" algn="l">
                <a:lnSpc>
                  <a:spcPts val="3466"/>
                </a:lnSpc>
                <a:buFont typeface="Arial"/>
                <a:buChar char="•"/>
              </a:pPr>
              <a:r>
                <a:rPr lang="en-US" sz="2475" b="1">
                  <a:solidFill>
                    <a:srgbClr val="782F40"/>
                  </a:solidFill>
                  <a:latin typeface="Open Sans Bold"/>
                  <a:ea typeface="Open Sans Bold"/>
                  <a:cs typeface="Open Sans Bold"/>
                  <a:sym typeface="Open Sans Bold"/>
                </a:rPr>
                <a:t>Band-Aids® </a:t>
              </a:r>
            </a:p>
            <a:p>
              <a:pPr marL="534551" lvl="1" indent="-267276" algn="l">
                <a:lnSpc>
                  <a:spcPts val="3466"/>
                </a:lnSpc>
                <a:buFont typeface="Arial"/>
                <a:buChar char="•"/>
              </a:pPr>
              <a:r>
                <a:rPr lang="en-US" sz="2475" b="1">
                  <a:solidFill>
                    <a:srgbClr val="782F40"/>
                  </a:solidFill>
                  <a:latin typeface="Open Sans Bold"/>
                  <a:ea typeface="Open Sans Bold"/>
                  <a:cs typeface="Open Sans Bold"/>
                  <a:sym typeface="Open Sans Bold"/>
                </a:rPr>
                <a:t>thermometer​</a:t>
              </a:r>
            </a:p>
          </p:txBody>
        </p:sp>
      </p:grpSp>
      <p:sp>
        <p:nvSpPr>
          <p:cNvPr id="8" name="TextBox 8"/>
          <p:cNvSpPr txBox="1"/>
          <p:nvPr/>
        </p:nvSpPr>
        <p:spPr>
          <a:xfrm>
            <a:off x="1028700" y="508000"/>
            <a:ext cx="3500884" cy="936624"/>
          </a:xfrm>
          <a:prstGeom prst="rect">
            <a:avLst/>
          </a:prstGeom>
        </p:spPr>
        <p:txBody>
          <a:bodyPr lIns="0" tIns="0" rIns="0" bIns="0" rtlCol="0" anchor="t">
            <a:spAutoFit/>
          </a:bodyPr>
          <a:lstStyle/>
          <a:p>
            <a:pPr algn="ctr">
              <a:lnSpc>
                <a:spcPts val="7700"/>
              </a:lnSpc>
            </a:pPr>
            <a:r>
              <a:rPr lang="en-US" sz="5500" b="1">
                <a:solidFill>
                  <a:srgbClr val="782F40"/>
                </a:solidFill>
                <a:latin typeface="Open Sans Bold"/>
                <a:ea typeface="Open Sans Bold"/>
                <a:cs typeface="Open Sans Bold"/>
                <a:sym typeface="Open Sans Bold"/>
              </a:rPr>
              <a:t>Pharmacy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79929" y="6060304"/>
            <a:ext cx="3323989" cy="4226696"/>
          </a:xfrm>
          <a:custGeom>
            <a:avLst/>
            <a:gdLst/>
            <a:ahLst/>
            <a:cxnLst/>
            <a:rect l="l" t="t" r="r" b="b"/>
            <a:pathLst>
              <a:path w="3323989" h="4226696">
                <a:moveTo>
                  <a:pt x="0" y="0"/>
                </a:moveTo>
                <a:lnTo>
                  <a:pt x="3323988" y="0"/>
                </a:lnTo>
                <a:lnTo>
                  <a:pt x="3323988" y="4226696"/>
                </a:lnTo>
                <a:lnTo>
                  <a:pt x="0" y="4226696"/>
                </a:lnTo>
                <a:lnTo>
                  <a:pt x="0" y="0"/>
                </a:lnTo>
                <a:close/>
              </a:path>
            </a:pathLst>
          </a:custGeom>
          <a:blipFill>
            <a:blip r:embed="rId2"/>
            <a:stretch>
              <a:fillRect/>
            </a:stretch>
          </a:blipFill>
        </p:spPr>
      </p:sp>
      <p:sp>
        <p:nvSpPr>
          <p:cNvPr id="3" name="Freeform 3"/>
          <p:cNvSpPr/>
          <p:nvPr/>
        </p:nvSpPr>
        <p:spPr>
          <a:xfrm>
            <a:off x="15279929" y="427110"/>
            <a:ext cx="1292987" cy="2141075"/>
          </a:xfrm>
          <a:custGeom>
            <a:avLst/>
            <a:gdLst/>
            <a:ahLst/>
            <a:cxnLst/>
            <a:rect l="l" t="t" r="r" b="b"/>
            <a:pathLst>
              <a:path w="1292987" h="2141075">
                <a:moveTo>
                  <a:pt x="0" y="0"/>
                </a:moveTo>
                <a:lnTo>
                  <a:pt x="1292986" y="0"/>
                </a:lnTo>
                <a:lnTo>
                  <a:pt x="1292986" y="2141075"/>
                </a:lnTo>
                <a:lnTo>
                  <a:pt x="0" y="2141075"/>
                </a:lnTo>
                <a:lnTo>
                  <a:pt x="0" y="0"/>
                </a:lnTo>
                <a:close/>
              </a:path>
            </a:pathLst>
          </a:custGeom>
          <a:blipFill>
            <a:blip r:embed="rId3"/>
            <a:stretch>
              <a:fillRect/>
            </a:stretch>
          </a:blipFill>
        </p:spPr>
      </p:sp>
      <p:sp>
        <p:nvSpPr>
          <p:cNvPr id="4" name="TextBox 4"/>
          <p:cNvSpPr txBox="1"/>
          <p:nvPr/>
        </p:nvSpPr>
        <p:spPr>
          <a:xfrm>
            <a:off x="1028700" y="737037"/>
            <a:ext cx="7359402" cy="1052195"/>
          </a:xfrm>
          <a:prstGeom prst="rect">
            <a:avLst/>
          </a:prstGeom>
        </p:spPr>
        <p:txBody>
          <a:bodyPr lIns="0" tIns="0" rIns="0" bIns="0" rtlCol="0" anchor="t">
            <a:spAutoFit/>
          </a:bodyPr>
          <a:lstStyle/>
          <a:p>
            <a:pPr algn="ctr">
              <a:lnSpc>
                <a:spcPts val="8680"/>
              </a:lnSpc>
            </a:pPr>
            <a:r>
              <a:rPr lang="en-US" sz="6200" b="1">
                <a:solidFill>
                  <a:srgbClr val="782F40"/>
                </a:solidFill>
                <a:latin typeface="Open Sans Bold"/>
                <a:ea typeface="Open Sans Bold"/>
                <a:cs typeface="Open Sans Bold"/>
                <a:sym typeface="Open Sans Bold"/>
              </a:rPr>
              <a:t>Insurance &amp; Billing</a:t>
            </a:r>
          </a:p>
        </p:txBody>
      </p:sp>
      <p:sp>
        <p:nvSpPr>
          <p:cNvPr id="5" name="TextBox 5"/>
          <p:cNvSpPr txBox="1"/>
          <p:nvPr/>
        </p:nvSpPr>
        <p:spPr>
          <a:xfrm>
            <a:off x="1028700" y="2520560"/>
            <a:ext cx="14066265" cy="4789805"/>
          </a:xfrm>
          <a:prstGeom prst="rect">
            <a:avLst/>
          </a:prstGeom>
        </p:spPr>
        <p:txBody>
          <a:bodyPr lIns="0" tIns="0" rIns="0" bIns="0" rtlCol="0" anchor="t">
            <a:spAutoFit/>
          </a:bodyPr>
          <a:lstStyle/>
          <a:p>
            <a:pPr marL="496569" lvl="1" indent="-248284" algn="l">
              <a:lnSpc>
                <a:spcPts val="3219"/>
              </a:lnSpc>
              <a:buFont typeface="Arial"/>
              <a:buChar char="•"/>
            </a:pPr>
            <a:r>
              <a:rPr lang="en-US" sz="2299" b="1">
                <a:solidFill>
                  <a:srgbClr val="782F40"/>
                </a:solidFill>
                <a:latin typeface="Open Sans Bold"/>
                <a:ea typeface="Open Sans Bold"/>
                <a:cs typeface="Open Sans Bold"/>
                <a:sym typeface="Open Sans Bold"/>
              </a:rPr>
              <a:t>The Student Health Fee helps ensure students have access to affordable primary care, emergency response, health education, and campus-wide public health services that keep them healthy and supported throughout their time at Florida State</a:t>
            </a:r>
          </a:p>
          <a:p>
            <a:pPr marL="496569" lvl="1" indent="-248284" algn="l">
              <a:lnSpc>
                <a:spcPts val="3219"/>
              </a:lnSpc>
              <a:buFont typeface="Arial"/>
              <a:buChar char="•"/>
            </a:pPr>
            <a:r>
              <a:rPr lang="en-US" sz="2299" b="1">
                <a:solidFill>
                  <a:srgbClr val="782F40"/>
                </a:solidFill>
                <a:latin typeface="Open Sans Bold"/>
                <a:ea typeface="Open Sans Bold"/>
                <a:cs typeface="Open Sans Bold"/>
                <a:sym typeface="Open Sans Bold"/>
              </a:rPr>
              <a:t>We bill insurance for most services; co‑pays are not collected at the visit</a:t>
            </a:r>
          </a:p>
          <a:p>
            <a:pPr marL="496569" lvl="1" indent="-248284" algn="l">
              <a:lnSpc>
                <a:spcPts val="3219"/>
              </a:lnSpc>
              <a:buFont typeface="Arial"/>
              <a:buChar char="•"/>
            </a:pPr>
            <a:r>
              <a:rPr lang="en-US" sz="2299" b="1">
                <a:solidFill>
                  <a:srgbClr val="782F40"/>
                </a:solidFill>
                <a:latin typeface="Open Sans Bold"/>
                <a:ea typeface="Open Sans Bold"/>
                <a:cs typeface="Open Sans Bold"/>
                <a:sym typeface="Open Sans Bold"/>
              </a:rPr>
              <a:t>Any remaining balance after insurance is billed to your student account</a:t>
            </a:r>
          </a:p>
          <a:p>
            <a:pPr marL="496569" lvl="1" indent="-248284" algn="l">
              <a:lnSpc>
                <a:spcPts val="3219"/>
              </a:lnSpc>
              <a:buFont typeface="Arial"/>
              <a:buChar char="•"/>
            </a:pPr>
            <a:r>
              <a:rPr lang="en-US" sz="2299" b="1">
                <a:solidFill>
                  <a:srgbClr val="782F40"/>
                </a:solidFill>
                <a:latin typeface="Open Sans Bold"/>
                <a:ea typeface="Open Sans Bold"/>
                <a:cs typeface="Open Sans Bold"/>
                <a:sym typeface="Open Sans Bold"/>
              </a:rPr>
              <a:t>We are in-network with many insurance plans. If your plan is out-of-network, charges not covered by your insurance will be posted to your student account.</a:t>
            </a:r>
          </a:p>
          <a:p>
            <a:pPr marL="496569" lvl="1" indent="-248284" algn="l">
              <a:lnSpc>
                <a:spcPts val="3219"/>
              </a:lnSpc>
              <a:buFont typeface="Arial"/>
              <a:buChar char="•"/>
            </a:pPr>
            <a:r>
              <a:rPr lang="en-US" sz="2299" b="1">
                <a:solidFill>
                  <a:srgbClr val="782F40"/>
                </a:solidFill>
                <a:latin typeface="Open Sans Bold"/>
                <a:ea typeface="Open Sans Bold"/>
                <a:cs typeface="Open Sans Bold"/>
                <a:sym typeface="Open Sans Bold"/>
              </a:rPr>
              <a:t>Out‑of‑network for AvMed and Tricare Prime</a:t>
            </a:r>
          </a:p>
          <a:p>
            <a:pPr marL="496569" lvl="1" indent="-248284" algn="l">
              <a:lnSpc>
                <a:spcPts val="3219"/>
              </a:lnSpc>
              <a:buFont typeface="Arial"/>
              <a:buChar char="•"/>
            </a:pPr>
            <a:r>
              <a:rPr lang="en-US" sz="2299" b="1">
                <a:solidFill>
                  <a:srgbClr val="782F40"/>
                </a:solidFill>
                <a:latin typeface="Open Sans Bold"/>
                <a:ea typeface="Open Sans Bold"/>
                <a:cs typeface="Open Sans Bold"/>
                <a:sym typeface="Open Sans Bold"/>
              </a:rPr>
              <a:t>Health insurance is required; a university plan is available </a:t>
            </a:r>
          </a:p>
          <a:p>
            <a:pPr marL="496569" lvl="1" indent="-248284" algn="l">
              <a:lnSpc>
                <a:spcPts val="3219"/>
              </a:lnSpc>
              <a:buFont typeface="Arial"/>
              <a:buChar char="•"/>
            </a:pPr>
            <a:r>
              <a:rPr lang="en-US" sz="2299" b="1">
                <a:solidFill>
                  <a:srgbClr val="782F40"/>
                </a:solidFill>
                <a:latin typeface="Open Sans Bold"/>
                <a:ea typeface="Open Sans Bold"/>
                <a:cs typeface="Open Sans Bold"/>
                <a:sym typeface="Open Sans Bold"/>
              </a:rPr>
              <a:t>Bridge of care options</a:t>
            </a:r>
          </a:p>
          <a:p>
            <a:pPr marL="496569" lvl="1" indent="-248284" algn="l">
              <a:lnSpc>
                <a:spcPts val="3219"/>
              </a:lnSpc>
              <a:buFont typeface="Arial"/>
              <a:buChar char="•"/>
            </a:pPr>
            <a:r>
              <a:rPr lang="en-US" sz="2299" b="1">
                <a:solidFill>
                  <a:srgbClr val="782F40"/>
                </a:solidFill>
                <a:latin typeface="Open Sans Bold"/>
                <a:ea typeface="Open Sans Bold"/>
                <a:cs typeface="Open Sans Bold"/>
                <a:sym typeface="Open Sans Bold"/>
              </a:rPr>
              <a:t>Emergency Room care is for true emergencies and is not a substitute for primary or specialty care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463471"/>
            <a:ext cx="18431318" cy="4251960"/>
          </a:xfrm>
          <a:custGeom>
            <a:avLst/>
            <a:gdLst/>
            <a:ahLst/>
            <a:cxnLst/>
            <a:rect l="l" t="t" r="r" b="b"/>
            <a:pathLst>
              <a:path w="18431318" h="4251960">
                <a:moveTo>
                  <a:pt x="0" y="0"/>
                </a:moveTo>
                <a:lnTo>
                  <a:pt x="18431318" y="0"/>
                </a:lnTo>
                <a:lnTo>
                  <a:pt x="18431318" y="4251960"/>
                </a:lnTo>
                <a:lnTo>
                  <a:pt x="0" y="4251960"/>
                </a:lnTo>
                <a:lnTo>
                  <a:pt x="0" y="0"/>
                </a:lnTo>
                <a:close/>
              </a:path>
            </a:pathLst>
          </a:custGeom>
          <a:blipFill>
            <a:blip r:embed="rId2"/>
            <a:stretch>
              <a:fillRect t="-391" b="-391"/>
            </a:stretch>
          </a:blipFill>
        </p:spPr>
      </p:sp>
      <p:sp>
        <p:nvSpPr>
          <p:cNvPr id="3" name="TextBox 3"/>
          <p:cNvSpPr txBox="1"/>
          <p:nvPr/>
        </p:nvSpPr>
        <p:spPr>
          <a:xfrm>
            <a:off x="1028700" y="942975"/>
            <a:ext cx="10345623" cy="1588134"/>
          </a:xfrm>
          <a:prstGeom prst="rect">
            <a:avLst/>
          </a:prstGeom>
        </p:spPr>
        <p:txBody>
          <a:bodyPr lIns="0" tIns="0" rIns="0" bIns="0" rtlCol="0" anchor="t">
            <a:spAutoFit/>
          </a:bodyPr>
          <a:lstStyle/>
          <a:p>
            <a:pPr algn="l">
              <a:lnSpc>
                <a:spcPts val="6440"/>
              </a:lnSpc>
            </a:pPr>
            <a:r>
              <a:rPr lang="en-US" sz="4600" b="1">
                <a:solidFill>
                  <a:srgbClr val="782F40"/>
                </a:solidFill>
                <a:latin typeface="Open Sans Bold"/>
                <a:ea typeface="Open Sans Bold"/>
                <a:cs typeface="Open Sans Bold"/>
                <a:sym typeface="Open Sans Bold"/>
              </a:rPr>
              <a:t>Your Go-To for Insurance &amp; Immunization Information</a:t>
            </a:r>
          </a:p>
        </p:txBody>
      </p:sp>
      <p:sp>
        <p:nvSpPr>
          <p:cNvPr id="4" name="TextBox 4"/>
          <p:cNvSpPr txBox="1"/>
          <p:nvPr/>
        </p:nvSpPr>
        <p:spPr>
          <a:xfrm>
            <a:off x="8387855" y="7816489"/>
            <a:ext cx="9900145" cy="778510"/>
          </a:xfrm>
          <a:prstGeom prst="rect">
            <a:avLst/>
          </a:prstGeom>
        </p:spPr>
        <p:txBody>
          <a:bodyPr lIns="0" tIns="0" rIns="0" bIns="0" rtlCol="0" anchor="t">
            <a:spAutoFit/>
          </a:bodyPr>
          <a:lstStyle/>
          <a:p>
            <a:pPr algn="ctr">
              <a:lnSpc>
                <a:spcPts val="6440"/>
              </a:lnSpc>
            </a:pPr>
            <a:r>
              <a:rPr lang="en-US" sz="4600" b="1">
                <a:solidFill>
                  <a:srgbClr val="782F40"/>
                </a:solidFill>
                <a:latin typeface="Open Sans Bold"/>
                <a:ea typeface="Open Sans Bold"/>
                <a:cs typeface="Open Sans Bold"/>
                <a:sym typeface="Open Sans Bold"/>
              </a:rPr>
              <a:t>studentinsurance.fsu.edu</a:t>
            </a:r>
          </a:p>
        </p:txBody>
      </p:sp>
      <p:pic>
        <p:nvPicPr>
          <p:cNvPr id="5" name="Picture 5"/>
          <p:cNvPicPr>
            <a:picLocks noChangeAspect="1"/>
          </p:cNvPicPr>
          <p:nvPr/>
        </p:nvPicPr>
        <p:blipFill>
          <a:blip r:embed="rId3"/>
          <a:stretch>
            <a:fillRect/>
          </a:stretch>
        </p:blipFill>
        <p:spPr>
          <a:xfrm>
            <a:off x="14213179" y="1325053"/>
            <a:ext cx="3323041" cy="332304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2696117"/>
            <a:ext cx="15998189" cy="5332730"/>
          </a:xfrm>
          <a:custGeom>
            <a:avLst/>
            <a:gdLst/>
            <a:ahLst/>
            <a:cxnLst/>
            <a:rect l="l" t="t" r="r" b="b"/>
            <a:pathLst>
              <a:path w="15998189" h="5332730">
                <a:moveTo>
                  <a:pt x="0" y="0"/>
                </a:moveTo>
                <a:lnTo>
                  <a:pt x="15998189" y="0"/>
                </a:lnTo>
                <a:lnTo>
                  <a:pt x="15998189" y="5332730"/>
                </a:lnTo>
                <a:lnTo>
                  <a:pt x="0" y="5332730"/>
                </a:lnTo>
                <a:lnTo>
                  <a:pt x="0" y="0"/>
                </a:lnTo>
                <a:close/>
              </a:path>
            </a:pathLst>
          </a:custGeom>
          <a:blipFill>
            <a:blip r:embed="rId2">
              <a:alphaModFix amt="32999"/>
            </a:blip>
            <a:stretch>
              <a:fillRect/>
            </a:stretch>
          </a:blipFill>
        </p:spPr>
      </p:sp>
      <p:graphicFrame>
        <p:nvGraphicFramePr>
          <p:cNvPr id="3" name="Table 3"/>
          <p:cNvGraphicFramePr>
            <a:graphicFrameLocks noGrp="1"/>
          </p:cNvGraphicFramePr>
          <p:nvPr/>
        </p:nvGraphicFramePr>
        <p:xfrm>
          <a:off x="1763059" y="3305082"/>
          <a:ext cx="14529471" cy="4114800"/>
        </p:xfrm>
        <a:graphic>
          <a:graphicData uri="http://schemas.openxmlformats.org/drawingml/2006/table">
            <a:tbl>
              <a:tblPr/>
              <a:tblGrid>
                <a:gridCol w="6817605">
                  <a:extLst>
                    <a:ext uri="{9D8B030D-6E8A-4147-A177-3AD203B41FA5}">
                      <a16:colId xmlns:a16="http://schemas.microsoft.com/office/drawing/2014/main" val="20000"/>
                    </a:ext>
                  </a:extLst>
                </a:gridCol>
                <a:gridCol w="2433661">
                  <a:extLst>
                    <a:ext uri="{9D8B030D-6E8A-4147-A177-3AD203B41FA5}">
                      <a16:colId xmlns:a16="http://schemas.microsoft.com/office/drawing/2014/main" val="20001"/>
                    </a:ext>
                  </a:extLst>
                </a:gridCol>
                <a:gridCol w="5278205">
                  <a:extLst>
                    <a:ext uri="{9D8B030D-6E8A-4147-A177-3AD203B41FA5}">
                      <a16:colId xmlns:a16="http://schemas.microsoft.com/office/drawing/2014/main" val="20002"/>
                    </a:ext>
                  </a:extLst>
                </a:gridCol>
              </a:tblGrid>
              <a:tr h="822960">
                <a:tc>
                  <a:txBody>
                    <a:bodyPr/>
                    <a:lstStyle/>
                    <a:p>
                      <a:pPr algn="l">
                        <a:lnSpc>
                          <a:spcPts val="1679"/>
                        </a:lnSpc>
                        <a:defRPr/>
                      </a:pPr>
                      <a:r>
                        <a:rPr lang="en-US" sz="1200">
                          <a:solidFill>
                            <a:srgbClr val="000000"/>
                          </a:solidFill>
                          <a:latin typeface="Open Sans"/>
                          <a:ea typeface="Open Sans"/>
                          <a:cs typeface="Open Sans"/>
                          <a:sym typeface="Open Sans"/>
                        </a:rPr>
                        <a:t>​</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379"/>
                        </a:lnSpc>
                        <a:defRPr/>
                      </a:pPr>
                      <a:r>
                        <a:rPr lang="en-US" sz="1699" b="1">
                          <a:solidFill>
                            <a:srgbClr val="000000"/>
                          </a:solidFill>
                          <a:latin typeface="Open Sans Bold"/>
                          <a:ea typeface="Open Sans Bold"/>
                          <a:cs typeface="Open Sans Bold"/>
                          <a:sym typeface="Open Sans Bold"/>
                        </a:rPr>
                        <a:t>Domestic Student​</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519"/>
                        </a:lnSpc>
                        <a:defRPr/>
                      </a:pPr>
                      <a:r>
                        <a:rPr lang="en-US" sz="1799" b="1">
                          <a:solidFill>
                            <a:srgbClr val="000000"/>
                          </a:solidFill>
                          <a:latin typeface="Open Sans Bold"/>
                          <a:ea typeface="Open Sans Bold"/>
                          <a:cs typeface="Open Sans Bold"/>
                          <a:sym typeface="Open Sans Bold"/>
                        </a:rPr>
                        <a:t>International Student​</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22960">
                <a:tc>
                  <a:txBody>
                    <a:bodyPr/>
                    <a:lstStyle/>
                    <a:p>
                      <a:pPr algn="l">
                        <a:lnSpc>
                          <a:spcPts val="2239"/>
                        </a:lnSpc>
                        <a:defRPr/>
                      </a:pPr>
                      <a:r>
                        <a:rPr lang="en-US" sz="1599" b="1">
                          <a:solidFill>
                            <a:srgbClr val="000000"/>
                          </a:solidFill>
                          <a:latin typeface="Open Sans Bold"/>
                          <a:ea typeface="Open Sans Bold"/>
                          <a:cs typeface="Open Sans Bold"/>
                          <a:sym typeface="Open Sans Bold"/>
                        </a:rPr>
                        <a:t>Annual: Aug. 15 – Aug. 14​</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239"/>
                        </a:lnSpc>
                        <a:defRPr/>
                      </a:pPr>
                      <a:r>
                        <a:rPr lang="en-US" sz="1599" b="1">
                          <a:solidFill>
                            <a:srgbClr val="000000"/>
                          </a:solidFill>
                          <a:latin typeface="Open Sans Bold"/>
                          <a:ea typeface="Open Sans Bold"/>
                          <a:cs typeface="Open Sans Bold"/>
                          <a:sym typeface="Open Sans Bold"/>
                        </a:rPr>
                        <a:t>$3,009</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239"/>
                        </a:lnSpc>
                        <a:defRPr/>
                      </a:pPr>
                      <a:r>
                        <a:rPr lang="en-US" sz="1599" b="1">
                          <a:solidFill>
                            <a:srgbClr val="000000"/>
                          </a:solidFill>
                          <a:latin typeface="Open Sans Bold"/>
                          <a:ea typeface="Open Sans Bold"/>
                          <a:cs typeface="Open Sans Bold"/>
                          <a:sym typeface="Open Sans Bold"/>
                        </a:rPr>
                        <a:t>$3,057</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22960">
                <a:tc>
                  <a:txBody>
                    <a:bodyPr/>
                    <a:lstStyle/>
                    <a:p>
                      <a:pPr algn="l">
                        <a:lnSpc>
                          <a:spcPts val="2239"/>
                        </a:lnSpc>
                        <a:defRPr/>
                      </a:pPr>
                      <a:r>
                        <a:rPr lang="en-US" sz="1599" b="1">
                          <a:solidFill>
                            <a:srgbClr val="000000"/>
                          </a:solidFill>
                          <a:latin typeface="Open Sans Bold"/>
                          <a:ea typeface="Open Sans Bold"/>
                          <a:cs typeface="Open Sans Bold"/>
                          <a:sym typeface="Open Sans Bold"/>
                        </a:rPr>
                        <a:t>Fall: Aug. 15 – Dec. 31​</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239"/>
                        </a:lnSpc>
                        <a:defRPr/>
                      </a:pPr>
                      <a:r>
                        <a:rPr lang="en-US" sz="1599" b="1">
                          <a:solidFill>
                            <a:srgbClr val="000000"/>
                          </a:solidFill>
                          <a:latin typeface="Open Sans Bold"/>
                          <a:ea typeface="Open Sans Bold"/>
                          <a:cs typeface="Open Sans Bold"/>
                          <a:sym typeface="Open Sans Bold"/>
                        </a:rPr>
                        <a:t>$1,146</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239"/>
                        </a:lnSpc>
                        <a:defRPr/>
                      </a:pPr>
                      <a:r>
                        <a:rPr lang="en-US" sz="1599" b="1">
                          <a:solidFill>
                            <a:srgbClr val="000000"/>
                          </a:solidFill>
                          <a:latin typeface="Open Sans Bold"/>
                          <a:ea typeface="Open Sans Bold"/>
                          <a:cs typeface="Open Sans Bold"/>
                          <a:sym typeface="Open Sans Bold"/>
                        </a:rPr>
                        <a:t>$1,165</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22960">
                <a:tc>
                  <a:txBody>
                    <a:bodyPr/>
                    <a:lstStyle/>
                    <a:p>
                      <a:pPr algn="l">
                        <a:lnSpc>
                          <a:spcPts val="2239"/>
                        </a:lnSpc>
                        <a:defRPr/>
                      </a:pPr>
                      <a:r>
                        <a:rPr lang="en-US" sz="1599" b="1">
                          <a:solidFill>
                            <a:srgbClr val="000000"/>
                          </a:solidFill>
                          <a:latin typeface="Open Sans Bold"/>
                          <a:ea typeface="Open Sans Bold"/>
                          <a:cs typeface="Open Sans Bold"/>
                          <a:sym typeface="Open Sans Bold"/>
                        </a:rPr>
                        <a:t>Spring/Summer: Jan. 1 – Aug. 14​</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239"/>
                        </a:lnSpc>
                        <a:defRPr/>
                      </a:pPr>
                      <a:r>
                        <a:rPr lang="en-US" sz="1599" b="1">
                          <a:solidFill>
                            <a:srgbClr val="000000"/>
                          </a:solidFill>
                          <a:latin typeface="Open Sans Bold"/>
                          <a:ea typeface="Open Sans Bold"/>
                          <a:cs typeface="Open Sans Bold"/>
                          <a:sym typeface="Open Sans Bold"/>
                        </a:rPr>
                        <a:t>$1,863</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239"/>
                        </a:lnSpc>
                        <a:defRPr/>
                      </a:pPr>
                      <a:r>
                        <a:rPr lang="en-US" sz="1599" b="1">
                          <a:solidFill>
                            <a:srgbClr val="000000"/>
                          </a:solidFill>
                          <a:latin typeface="Open Sans Bold"/>
                          <a:ea typeface="Open Sans Bold"/>
                          <a:cs typeface="Open Sans Bold"/>
                          <a:sym typeface="Open Sans Bold"/>
                        </a:rPr>
                        <a:t>$1,893</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22960">
                <a:tc>
                  <a:txBody>
                    <a:bodyPr/>
                    <a:lstStyle/>
                    <a:p>
                      <a:pPr algn="l">
                        <a:lnSpc>
                          <a:spcPts val="2239"/>
                        </a:lnSpc>
                        <a:defRPr/>
                      </a:pPr>
                      <a:r>
                        <a:rPr lang="en-US" sz="1599" b="1">
                          <a:solidFill>
                            <a:srgbClr val="000000"/>
                          </a:solidFill>
                          <a:latin typeface="Open Sans Bold"/>
                          <a:ea typeface="Open Sans Bold"/>
                          <a:cs typeface="Open Sans Bold"/>
                          <a:sym typeface="Open Sans Bold"/>
                        </a:rPr>
                        <a:t>*Summer: May 10 – Aug. 14​</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239"/>
                        </a:lnSpc>
                        <a:defRPr/>
                      </a:pPr>
                      <a:r>
                        <a:rPr lang="en-US" sz="1599" b="1">
                          <a:solidFill>
                            <a:srgbClr val="000000"/>
                          </a:solidFill>
                          <a:latin typeface="Open Sans Bold"/>
                          <a:ea typeface="Open Sans Bold"/>
                          <a:cs typeface="Open Sans Bold"/>
                          <a:sym typeface="Open Sans Bold"/>
                        </a:rPr>
                        <a:t>$800</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239"/>
                        </a:lnSpc>
                        <a:defRPr/>
                      </a:pPr>
                      <a:r>
                        <a:rPr lang="en-US" sz="1599" b="1">
                          <a:solidFill>
                            <a:srgbClr val="000000"/>
                          </a:solidFill>
                          <a:latin typeface="Open Sans Bold"/>
                          <a:ea typeface="Open Sans Bold"/>
                          <a:cs typeface="Open Sans Bold"/>
                          <a:sym typeface="Open Sans Bold"/>
                        </a:rPr>
                        <a:t>$812</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4" name="Freeform 4"/>
          <p:cNvSpPr/>
          <p:nvPr/>
        </p:nvSpPr>
        <p:spPr>
          <a:xfrm>
            <a:off x="14485346" y="5283725"/>
            <a:ext cx="2541543" cy="2745121"/>
          </a:xfrm>
          <a:custGeom>
            <a:avLst/>
            <a:gdLst/>
            <a:ahLst/>
            <a:cxnLst/>
            <a:rect l="l" t="t" r="r" b="b"/>
            <a:pathLst>
              <a:path w="2541543" h="2745121">
                <a:moveTo>
                  <a:pt x="0" y="0"/>
                </a:moveTo>
                <a:lnTo>
                  <a:pt x="2541543" y="0"/>
                </a:lnTo>
                <a:lnTo>
                  <a:pt x="2541543" y="2745122"/>
                </a:lnTo>
                <a:lnTo>
                  <a:pt x="0" y="2745122"/>
                </a:lnTo>
                <a:lnTo>
                  <a:pt x="0" y="0"/>
                </a:lnTo>
                <a:close/>
              </a:path>
            </a:pathLst>
          </a:custGeom>
          <a:blipFill>
            <a:blip r:embed="rId3"/>
            <a:stretch>
              <a:fillRect/>
            </a:stretch>
          </a:blipFill>
        </p:spPr>
      </p:sp>
      <p:sp>
        <p:nvSpPr>
          <p:cNvPr id="5" name="TextBox 5"/>
          <p:cNvSpPr txBox="1"/>
          <p:nvPr/>
        </p:nvSpPr>
        <p:spPr>
          <a:xfrm>
            <a:off x="1073168" y="942975"/>
            <a:ext cx="10345623" cy="1588134"/>
          </a:xfrm>
          <a:prstGeom prst="rect">
            <a:avLst/>
          </a:prstGeom>
        </p:spPr>
        <p:txBody>
          <a:bodyPr lIns="0" tIns="0" rIns="0" bIns="0" rtlCol="0" anchor="t">
            <a:spAutoFit/>
          </a:bodyPr>
          <a:lstStyle/>
          <a:p>
            <a:pPr algn="l">
              <a:lnSpc>
                <a:spcPts val="6440"/>
              </a:lnSpc>
            </a:pPr>
            <a:r>
              <a:rPr lang="en-US" sz="4600" b="1">
                <a:solidFill>
                  <a:srgbClr val="782F40"/>
                </a:solidFill>
                <a:latin typeface="Open Sans Bold"/>
                <a:ea typeface="Open Sans Bold"/>
                <a:cs typeface="Open Sans Bold"/>
                <a:sym typeface="Open Sans Bold"/>
              </a:rPr>
              <a:t>University Health Services Student Insurance Rates 2025/2026</a:t>
            </a:r>
          </a:p>
        </p:txBody>
      </p:sp>
      <p:sp>
        <p:nvSpPr>
          <p:cNvPr id="6" name="TextBox 6"/>
          <p:cNvSpPr txBox="1"/>
          <p:nvPr/>
        </p:nvSpPr>
        <p:spPr>
          <a:xfrm>
            <a:off x="9323305" y="8015183"/>
            <a:ext cx="7703583" cy="778510"/>
          </a:xfrm>
          <a:prstGeom prst="rect">
            <a:avLst/>
          </a:prstGeom>
        </p:spPr>
        <p:txBody>
          <a:bodyPr lIns="0" tIns="0" rIns="0" bIns="0" rtlCol="0" anchor="t">
            <a:spAutoFit/>
          </a:bodyPr>
          <a:lstStyle/>
          <a:p>
            <a:pPr algn="ctr">
              <a:lnSpc>
                <a:spcPts val="6439"/>
              </a:lnSpc>
            </a:pPr>
            <a:r>
              <a:rPr lang="en-US" sz="4599" b="1">
                <a:solidFill>
                  <a:srgbClr val="782F40"/>
                </a:solidFill>
                <a:latin typeface="Open Sans Bold"/>
                <a:ea typeface="Open Sans Bold"/>
                <a:cs typeface="Open Sans Bold"/>
                <a:sym typeface="Open Sans Bold"/>
              </a:rPr>
              <a:t>studentinsurance.fsu.edu</a:t>
            </a:r>
          </a:p>
        </p:txBody>
      </p:sp>
      <p:sp>
        <p:nvSpPr>
          <p:cNvPr id="7" name="TextBox 7"/>
          <p:cNvSpPr txBox="1"/>
          <p:nvPr/>
        </p:nvSpPr>
        <p:spPr>
          <a:xfrm>
            <a:off x="1763059" y="2767238"/>
            <a:ext cx="9439326" cy="537844"/>
          </a:xfrm>
          <a:prstGeom prst="rect">
            <a:avLst/>
          </a:prstGeom>
        </p:spPr>
        <p:txBody>
          <a:bodyPr lIns="0" tIns="0" rIns="0" bIns="0" rtlCol="0" anchor="t">
            <a:spAutoFit/>
          </a:bodyPr>
          <a:lstStyle/>
          <a:p>
            <a:pPr algn="l">
              <a:lnSpc>
                <a:spcPts val="4480"/>
              </a:lnSpc>
            </a:pPr>
            <a:r>
              <a:rPr lang="en-US" sz="3200">
                <a:solidFill>
                  <a:srgbClr val="782F40"/>
                </a:solidFill>
                <a:latin typeface="Open Sans"/>
                <a:ea typeface="Open Sans"/>
                <a:cs typeface="Open Sans"/>
                <a:sym typeface="Open Sans"/>
              </a:rPr>
              <a:t>*Current through Summer 2026</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643918"/>
            <a:ext cx="16230600" cy="6999164"/>
            <a:chOff x="0" y="0"/>
            <a:chExt cx="21640800" cy="9332218"/>
          </a:xfrm>
        </p:grpSpPr>
        <p:sp>
          <p:nvSpPr>
            <p:cNvPr id="3" name="Freeform 3"/>
            <p:cNvSpPr/>
            <p:nvPr/>
          </p:nvSpPr>
          <p:spPr>
            <a:xfrm>
              <a:off x="0" y="4797314"/>
              <a:ext cx="21640800" cy="2912708"/>
            </a:xfrm>
            <a:custGeom>
              <a:avLst/>
              <a:gdLst/>
              <a:ahLst/>
              <a:cxnLst/>
              <a:rect l="l" t="t" r="r" b="b"/>
              <a:pathLst>
                <a:path w="21640800" h="2912708">
                  <a:moveTo>
                    <a:pt x="0" y="0"/>
                  </a:moveTo>
                  <a:lnTo>
                    <a:pt x="21640800" y="0"/>
                  </a:lnTo>
                  <a:lnTo>
                    <a:pt x="21640800" y="2912708"/>
                  </a:lnTo>
                  <a:lnTo>
                    <a:pt x="0" y="2912708"/>
                  </a:lnTo>
                  <a:lnTo>
                    <a:pt x="0" y="0"/>
                  </a:lnTo>
                  <a:close/>
                </a:path>
              </a:pathLst>
            </a:custGeom>
            <a:blipFill>
              <a:blip r:embed="rId2"/>
              <a:stretch>
                <a:fillRect r="-1579"/>
              </a:stretch>
            </a:blipFill>
          </p:spPr>
        </p:sp>
        <p:sp>
          <p:nvSpPr>
            <p:cNvPr id="4" name="Freeform 4"/>
            <p:cNvSpPr/>
            <p:nvPr/>
          </p:nvSpPr>
          <p:spPr>
            <a:xfrm>
              <a:off x="0" y="0"/>
              <a:ext cx="8541531" cy="3954017"/>
            </a:xfrm>
            <a:custGeom>
              <a:avLst/>
              <a:gdLst/>
              <a:ahLst/>
              <a:cxnLst/>
              <a:rect l="l" t="t" r="r" b="b"/>
              <a:pathLst>
                <a:path w="8541531" h="3954017">
                  <a:moveTo>
                    <a:pt x="0" y="0"/>
                  </a:moveTo>
                  <a:lnTo>
                    <a:pt x="8541531" y="0"/>
                  </a:lnTo>
                  <a:lnTo>
                    <a:pt x="8541531" y="3954017"/>
                  </a:lnTo>
                  <a:lnTo>
                    <a:pt x="0" y="3954017"/>
                  </a:lnTo>
                  <a:lnTo>
                    <a:pt x="0" y="0"/>
                  </a:lnTo>
                  <a:close/>
                </a:path>
              </a:pathLst>
            </a:custGeom>
            <a:blipFill>
              <a:blip r:embed="rId3"/>
              <a:stretch>
                <a:fillRect/>
              </a:stretch>
            </a:blipFill>
          </p:spPr>
        </p:sp>
        <p:sp>
          <p:nvSpPr>
            <p:cNvPr id="5" name="TextBox 5"/>
            <p:cNvSpPr txBox="1"/>
            <p:nvPr/>
          </p:nvSpPr>
          <p:spPr>
            <a:xfrm>
              <a:off x="8717161" y="1031657"/>
              <a:ext cx="12244205" cy="2088937"/>
            </a:xfrm>
            <a:prstGeom prst="rect">
              <a:avLst/>
            </a:prstGeom>
          </p:spPr>
          <p:txBody>
            <a:bodyPr lIns="0" tIns="0" rIns="0" bIns="0" rtlCol="0" anchor="t">
              <a:spAutoFit/>
            </a:bodyPr>
            <a:lstStyle/>
            <a:p>
              <a:pPr algn="l">
                <a:lnSpc>
                  <a:spcPts val="6440"/>
                </a:lnSpc>
              </a:pPr>
              <a:r>
                <a:rPr lang="en-US" sz="4600" b="1">
                  <a:solidFill>
                    <a:srgbClr val="782F40"/>
                  </a:solidFill>
                  <a:latin typeface="Open Sans Bold"/>
                  <a:ea typeface="Open Sans Bold"/>
                  <a:cs typeface="Open Sans Bold"/>
                  <a:sym typeface="Open Sans Bold"/>
                </a:rPr>
                <a:t>Student Health Insurance: Key Dates &amp; Communications</a:t>
              </a:r>
            </a:p>
          </p:txBody>
        </p:sp>
        <p:sp>
          <p:nvSpPr>
            <p:cNvPr id="6" name="TextBox 6"/>
            <p:cNvSpPr txBox="1"/>
            <p:nvPr/>
          </p:nvSpPr>
          <p:spPr>
            <a:xfrm>
              <a:off x="82814" y="8327225"/>
              <a:ext cx="21475171" cy="1004993"/>
            </a:xfrm>
            <a:prstGeom prst="rect">
              <a:avLst/>
            </a:prstGeom>
          </p:spPr>
          <p:txBody>
            <a:bodyPr lIns="0" tIns="0" rIns="0" bIns="0" rtlCol="0" anchor="t">
              <a:spAutoFit/>
            </a:bodyPr>
            <a:lstStyle/>
            <a:p>
              <a:pPr algn="l">
                <a:lnSpc>
                  <a:spcPts val="3079"/>
                </a:lnSpc>
                <a:spcBef>
                  <a:spcPct val="0"/>
                </a:spcBef>
              </a:pPr>
              <a:r>
                <a:rPr lang="en-US" sz="2199">
                  <a:solidFill>
                    <a:srgbClr val="782F40"/>
                  </a:solidFill>
                  <a:latin typeface="Open Sans"/>
                  <a:ea typeface="Open Sans"/>
                  <a:cs typeface="Open Sans"/>
                  <a:sym typeface="Open Sans"/>
                </a:rPr>
                <a:t>Students receive ongoing reminders starting at admission, with increased communication before key enrollment and waiver deadlines sent to their </a:t>
              </a:r>
              <a:r>
                <a:rPr lang="en-US" sz="2199" b="1" i="1">
                  <a:solidFill>
                    <a:srgbClr val="782F40"/>
                  </a:solidFill>
                  <a:latin typeface="Open Sans Bold Italics"/>
                  <a:ea typeface="Open Sans Bold Italics"/>
                  <a:cs typeface="Open Sans Bold Italics"/>
                  <a:sym typeface="Open Sans Bold Italics"/>
                </a:rPr>
                <a:t>FSU email</a:t>
              </a:r>
              <a:r>
                <a:rPr lang="en-US" sz="2199">
                  <a:solidFill>
                    <a:srgbClr val="782F40"/>
                  </a:solidFill>
                  <a:latin typeface="Open Sans"/>
                  <a:ea typeface="Open Sans"/>
                  <a:cs typeface="Open Sans"/>
                  <a:sym typeface="Open Sans"/>
                </a:rPr>
                <a:t>, as well as through social media and campus newsletters.</a:t>
              </a:r>
            </a:p>
          </p:txBody>
        </p:sp>
        <p:sp>
          <p:nvSpPr>
            <p:cNvPr id="7" name="TextBox 7"/>
            <p:cNvSpPr txBox="1"/>
            <p:nvPr/>
          </p:nvSpPr>
          <p:spPr>
            <a:xfrm>
              <a:off x="8856664" y="3215175"/>
              <a:ext cx="9933509" cy="926836"/>
            </a:xfrm>
            <a:prstGeom prst="rect">
              <a:avLst/>
            </a:prstGeom>
          </p:spPr>
          <p:txBody>
            <a:bodyPr lIns="0" tIns="0" rIns="0" bIns="0" rtlCol="0" anchor="t">
              <a:spAutoFit/>
            </a:bodyPr>
            <a:lstStyle/>
            <a:p>
              <a:pPr algn="l">
                <a:lnSpc>
                  <a:spcPts val="2839"/>
                </a:lnSpc>
              </a:pPr>
              <a:r>
                <a:rPr lang="en-US" sz="2028">
                  <a:solidFill>
                    <a:srgbClr val="782F40"/>
                  </a:solidFill>
                  <a:latin typeface="Open Sans"/>
                  <a:ea typeface="Open Sans"/>
                  <a:cs typeface="Open Sans"/>
                  <a:sym typeface="Open Sans"/>
                </a:rPr>
                <a:t>*This is an annual requirement </a:t>
              </a:r>
            </a:p>
            <a:p>
              <a:pPr algn="l">
                <a:lnSpc>
                  <a:spcPts val="2839"/>
                </a:lnSpc>
              </a:pPr>
              <a:r>
                <a:rPr lang="en-US" sz="2028">
                  <a:solidFill>
                    <a:srgbClr val="782F40"/>
                  </a:solidFill>
                  <a:latin typeface="Open Sans"/>
                  <a:ea typeface="Open Sans"/>
                  <a:cs typeface="Open Sans"/>
                  <a:sym typeface="Open Sans"/>
                </a:rPr>
                <a:t>*Student-athletes will complete this each semester</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623568" y="-283335"/>
            <a:ext cx="2806804" cy="2624069"/>
          </a:xfrm>
          <a:custGeom>
            <a:avLst/>
            <a:gdLst/>
            <a:ahLst/>
            <a:cxnLst/>
            <a:rect l="l" t="t" r="r" b="b"/>
            <a:pathLst>
              <a:path w="2806804" h="2624069">
                <a:moveTo>
                  <a:pt x="0" y="0"/>
                </a:moveTo>
                <a:lnTo>
                  <a:pt x="2806804" y="0"/>
                </a:lnTo>
                <a:lnTo>
                  <a:pt x="2806804" y="2624070"/>
                </a:lnTo>
                <a:lnTo>
                  <a:pt x="0" y="2624070"/>
                </a:lnTo>
                <a:lnTo>
                  <a:pt x="0" y="0"/>
                </a:lnTo>
                <a:close/>
              </a:path>
            </a:pathLst>
          </a:custGeom>
          <a:blipFill>
            <a:blip r:embed="rId2"/>
            <a:stretch>
              <a:fillRect/>
            </a:stretch>
          </a:blipFill>
        </p:spPr>
      </p:sp>
      <p:sp>
        <p:nvSpPr>
          <p:cNvPr id="3" name="Freeform 3"/>
          <p:cNvSpPr/>
          <p:nvPr/>
        </p:nvSpPr>
        <p:spPr>
          <a:xfrm rot="-8609553">
            <a:off x="14743195" y="975130"/>
            <a:ext cx="1292987" cy="2141075"/>
          </a:xfrm>
          <a:custGeom>
            <a:avLst/>
            <a:gdLst/>
            <a:ahLst/>
            <a:cxnLst/>
            <a:rect l="l" t="t" r="r" b="b"/>
            <a:pathLst>
              <a:path w="1292987" h="2141075">
                <a:moveTo>
                  <a:pt x="0" y="0"/>
                </a:moveTo>
                <a:lnTo>
                  <a:pt x="1292987" y="0"/>
                </a:lnTo>
                <a:lnTo>
                  <a:pt x="1292987" y="2141074"/>
                </a:lnTo>
                <a:lnTo>
                  <a:pt x="0" y="2141074"/>
                </a:lnTo>
                <a:lnTo>
                  <a:pt x="0" y="0"/>
                </a:lnTo>
                <a:close/>
              </a:path>
            </a:pathLst>
          </a:custGeom>
          <a:blipFill>
            <a:blip r:embed="rId3"/>
            <a:stretch>
              <a:fillRect/>
            </a:stretch>
          </a:blipFill>
        </p:spPr>
      </p:sp>
      <p:grpSp>
        <p:nvGrpSpPr>
          <p:cNvPr id="4" name="Group 4"/>
          <p:cNvGrpSpPr/>
          <p:nvPr/>
        </p:nvGrpSpPr>
        <p:grpSpPr>
          <a:xfrm>
            <a:off x="2739438" y="3417855"/>
            <a:ext cx="12809124" cy="5062973"/>
            <a:chOff x="0" y="0"/>
            <a:chExt cx="17078832" cy="6750631"/>
          </a:xfrm>
        </p:grpSpPr>
        <p:sp>
          <p:nvSpPr>
            <p:cNvPr id="5" name="Freeform 5"/>
            <p:cNvSpPr/>
            <p:nvPr/>
          </p:nvSpPr>
          <p:spPr>
            <a:xfrm>
              <a:off x="413627" y="1513795"/>
              <a:ext cx="6985829" cy="2375182"/>
            </a:xfrm>
            <a:custGeom>
              <a:avLst/>
              <a:gdLst/>
              <a:ahLst/>
              <a:cxnLst/>
              <a:rect l="l" t="t" r="r" b="b"/>
              <a:pathLst>
                <a:path w="6985829" h="2375182">
                  <a:moveTo>
                    <a:pt x="0" y="0"/>
                  </a:moveTo>
                  <a:lnTo>
                    <a:pt x="6985829" y="0"/>
                  </a:lnTo>
                  <a:lnTo>
                    <a:pt x="6985829" y="2375182"/>
                  </a:lnTo>
                  <a:lnTo>
                    <a:pt x="0" y="2375182"/>
                  </a:lnTo>
                  <a:lnTo>
                    <a:pt x="0" y="0"/>
                  </a:lnTo>
                  <a:close/>
                </a:path>
              </a:pathLst>
            </a:custGeom>
            <a:blipFill>
              <a:blip r:embed="rId4"/>
              <a:stretch>
                <a:fillRect/>
              </a:stretch>
            </a:blipFill>
          </p:spPr>
        </p:sp>
        <p:sp>
          <p:nvSpPr>
            <p:cNvPr id="6" name="Freeform 6"/>
            <p:cNvSpPr/>
            <p:nvPr/>
          </p:nvSpPr>
          <p:spPr>
            <a:xfrm>
              <a:off x="0" y="4269977"/>
              <a:ext cx="7813083" cy="2480654"/>
            </a:xfrm>
            <a:custGeom>
              <a:avLst/>
              <a:gdLst/>
              <a:ahLst/>
              <a:cxnLst/>
              <a:rect l="l" t="t" r="r" b="b"/>
              <a:pathLst>
                <a:path w="7813083" h="2480654">
                  <a:moveTo>
                    <a:pt x="0" y="0"/>
                  </a:moveTo>
                  <a:lnTo>
                    <a:pt x="7813083" y="0"/>
                  </a:lnTo>
                  <a:lnTo>
                    <a:pt x="7813083" y="2480654"/>
                  </a:lnTo>
                  <a:lnTo>
                    <a:pt x="0" y="2480654"/>
                  </a:lnTo>
                  <a:lnTo>
                    <a:pt x="0" y="0"/>
                  </a:lnTo>
                  <a:close/>
                </a:path>
              </a:pathLst>
            </a:custGeom>
            <a:blipFill>
              <a:blip r:embed="rId5"/>
              <a:stretch>
                <a:fillRect/>
              </a:stretch>
            </a:blipFill>
          </p:spPr>
        </p:sp>
        <p:sp>
          <p:nvSpPr>
            <p:cNvPr id="7" name="Freeform 7"/>
            <p:cNvSpPr/>
            <p:nvPr/>
          </p:nvSpPr>
          <p:spPr>
            <a:xfrm>
              <a:off x="8235284" y="0"/>
              <a:ext cx="7434128" cy="4460477"/>
            </a:xfrm>
            <a:custGeom>
              <a:avLst/>
              <a:gdLst/>
              <a:ahLst/>
              <a:cxnLst/>
              <a:rect l="l" t="t" r="r" b="b"/>
              <a:pathLst>
                <a:path w="7434128" h="4460477">
                  <a:moveTo>
                    <a:pt x="0" y="0"/>
                  </a:moveTo>
                  <a:lnTo>
                    <a:pt x="7434128" y="0"/>
                  </a:lnTo>
                  <a:lnTo>
                    <a:pt x="7434128" y="4460477"/>
                  </a:lnTo>
                  <a:lnTo>
                    <a:pt x="0" y="4460477"/>
                  </a:lnTo>
                  <a:lnTo>
                    <a:pt x="0" y="0"/>
                  </a:lnTo>
                  <a:close/>
                </a:path>
              </a:pathLst>
            </a:custGeom>
            <a:blipFill>
              <a:blip r:embed="rId6"/>
              <a:stretch>
                <a:fillRect/>
              </a:stretch>
            </a:blipFill>
          </p:spPr>
        </p:sp>
        <p:sp>
          <p:nvSpPr>
            <p:cNvPr id="8" name="Freeform 8"/>
            <p:cNvSpPr/>
            <p:nvPr/>
          </p:nvSpPr>
          <p:spPr>
            <a:xfrm>
              <a:off x="8755029" y="4284704"/>
              <a:ext cx="8323804" cy="2465927"/>
            </a:xfrm>
            <a:custGeom>
              <a:avLst/>
              <a:gdLst/>
              <a:ahLst/>
              <a:cxnLst/>
              <a:rect l="l" t="t" r="r" b="b"/>
              <a:pathLst>
                <a:path w="8323804" h="2465927">
                  <a:moveTo>
                    <a:pt x="0" y="0"/>
                  </a:moveTo>
                  <a:lnTo>
                    <a:pt x="8323803" y="0"/>
                  </a:lnTo>
                  <a:lnTo>
                    <a:pt x="8323803" y="2465927"/>
                  </a:lnTo>
                  <a:lnTo>
                    <a:pt x="0" y="2465927"/>
                  </a:lnTo>
                  <a:lnTo>
                    <a:pt x="0" y="0"/>
                  </a:lnTo>
                  <a:close/>
                </a:path>
              </a:pathLst>
            </a:custGeom>
            <a:blipFill>
              <a:blip r:embed="rId7"/>
              <a:stretch>
                <a:fillRect/>
              </a:stretch>
            </a:blipFill>
          </p:spPr>
        </p:sp>
      </p:grpSp>
      <p:sp>
        <p:nvSpPr>
          <p:cNvPr id="9" name="TextBox 9"/>
          <p:cNvSpPr txBox="1"/>
          <p:nvPr/>
        </p:nvSpPr>
        <p:spPr>
          <a:xfrm>
            <a:off x="1028700" y="914400"/>
            <a:ext cx="5185416" cy="1052195"/>
          </a:xfrm>
          <a:prstGeom prst="rect">
            <a:avLst/>
          </a:prstGeom>
        </p:spPr>
        <p:txBody>
          <a:bodyPr lIns="0" tIns="0" rIns="0" bIns="0" rtlCol="0" anchor="t">
            <a:spAutoFit/>
          </a:bodyPr>
          <a:lstStyle/>
          <a:p>
            <a:pPr algn="ctr">
              <a:lnSpc>
                <a:spcPts val="8680"/>
              </a:lnSpc>
            </a:pPr>
            <a:r>
              <a:rPr lang="en-US" sz="6200" b="1">
                <a:solidFill>
                  <a:srgbClr val="782F40"/>
                </a:solidFill>
                <a:latin typeface="Open Sans Bold"/>
                <a:ea typeface="Open Sans Bold"/>
                <a:cs typeface="Open Sans Bold"/>
                <a:sym typeface="Open Sans Bold"/>
              </a:rPr>
              <a:t>Get Involved</a:t>
            </a:r>
          </a:p>
        </p:txBody>
      </p:sp>
      <p:sp>
        <p:nvSpPr>
          <p:cNvPr id="10" name="TextBox 10"/>
          <p:cNvSpPr txBox="1"/>
          <p:nvPr/>
        </p:nvSpPr>
        <p:spPr>
          <a:xfrm>
            <a:off x="1173366" y="2190940"/>
            <a:ext cx="11726466" cy="1099820"/>
          </a:xfrm>
          <a:prstGeom prst="rect">
            <a:avLst/>
          </a:prstGeom>
        </p:spPr>
        <p:txBody>
          <a:bodyPr lIns="0" tIns="0" rIns="0" bIns="0" rtlCol="0" anchor="t">
            <a:spAutoFit/>
          </a:bodyPr>
          <a:lstStyle/>
          <a:p>
            <a:pPr algn="l">
              <a:lnSpc>
                <a:spcPts val="4480"/>
              </a:lnSpc>
            </a:pPr>
            <a:r>
              <a:rPr lang="en-US" sz="3200" b="1">
                <a:solidFill>
                  <a:srgbClr val="782F40"/>
                </a:solidFill>
                <a:latin typeface="Open Sans Bold"/>
                <a:ea typeface="Open Sans Bold"/>
                <a:cs typeface="Open Sans Bold"/>
                <a:sym typeface="Open Sans Bold"/>
              </a:rPr>
              <a:t>UHS offers several ways for students to become involved. ​</a:t>
            </a:r>
          </a:p>
          <a:p>
            <a:pPr algn="l">
              <a:lnSpc>
                <a:spcPts val="4480"/>
              </a:lnSpc>
            </a:pPr>
            <a:r>
              <a:rPr lang="en-US" sz="3200" b="1">
                <a:solidFill>
                  <a:srgbClr val="782F40"/>
                </a:solidFill>
                <a:latin typeface="Open Sans Bold"/>
                <a:ea typeface="Open Sans Bold"/>
                <a:cs typeface="Open Sans Bold"/>
                <a:sym typeface="Open Sans Bold"/>
              </a:rPr>
              <a:t>To learn more, visit uhs.fsu.edu/getinvolved</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661155"/>
            <a:ext cx="16230600" cy="8359140"/>
          </a:xfrm>
          <a:prstGeom prst="rect">
            <a:avLst/>
          </a:prstGeom>
        </p:spPr>
        <p:txBody>
          <a:bodyPr lIns="0" tIns="0" rIns="0" bIns="0" rtlCol="0" anchor="t">
            <a:spAutoFit/>
          </a:bodyPr>
          <a:lstStyle/>
          <a:p>
            <a:pPr algn="l">
              <a:lnSpc>
                <a:spcPts val="3359"/>
              </a:lnSpc>
            </a:pPr>
            <a:r>
              <a:rPr lang="en-US" sz="2400" b="1">
                <a:solidFill>
                  <a:srgbClr val="782F40"/>
                </a:solidFill>
                <a:latin typeface="Open Sans Bold"/>
                <a:ea typeface="Open Sans Bold"/>
                <a:cs typeface="Open Sans Bold"/>
                <a:sym typeface="Open Sans Bold"/>
              </a:rPr>
              <a:t>Know Your Insurance Coverage</a:t>
            </a:r>
          </a:p>
          <a:p>
            <a:pPr algn="l">
              <a:lnSpc>
                <a:spcPts val="3359"/>
              </a:lnSpc>
            </a:pPr>
            <a:r>
              <a:rPr lang="en-US" sz="2400">
                <a:solidFill>
                  <a:srgbClr val="782F40"/>
                </a:solidFill>
                <a:latin typeface="Open Sans"/>
                <a:ea typeface="Open Sans"/>
                <a:cs typeface="Open Sans"/>
                <a:sym typeface="Open Sans"/>
              </a:rPr>
              <a:t>Understanding your health insurance can help you avoid unexpected costs. Learn more about your coverage by calling the number on the back of your insurance card. Know whether your insurance plan is an HMO or PPO.</a:t>
            </a:r>
          </a:p>
          <a:p>
            <a:pPr algn="l">
              <a:lnSpc>
                <a:spcPts val="3359"/>
              </a:lnSpc>
            </a:pPr>
            <a:r>
              <a:rPr lang="en-US" sz="2400" b="1">
                <a:solidFill>
                  <a:srgbClr val="782F40"/>
                </a:solidFill>
                <a:latin typeface="Open Sans Bold"/>
                <a:ea typeface="Open Sans Bold"/>
                <a:cs typeface="Open Sans Bold"/>
                <a:sym typeface="Open Sans Bold"/>
              </a:rPr>
              <a:t>Reach Out — Even If You're Not Sure</a:t>
            </a:r>
          </a:p>
          <a:p>
            <a:pPr algn="l">
              <a:lnSpc>
                <a:spcPts val="3359"/>
              </a:lnSpc>
            </a:pPr>
            <a:r>
              <a:rPr lang="en-US" sz="2400">
                <a:solidFill>
                  <a:srgbClr val="782F40"/>
                </a:solidFill>
                <a:latin typeface="Open Sans"/>
                <a:ea typeface="Open Sans"/>
                <a:cs typeface="Open Sans"/>
                <a:sym typeface="Open Sans"/>
              </a:rPr>
              <a:t>Not sure where to start? Contact us. We’re happy to help you understand your options and connect you with the care you need.</a:t>
            </a:r>
          </a:p>
          <a:p>
            <a:pPr algn="l">
              <a:lnSpc>
                <a:spcPts val="3359"/>
              </a:lnSpc>
            </a:pPr>
            <a:r>
              <a:rPr lang="en-US" sz="2400" b="1">
                <a:solidFill>
                  <a:srgbClr val="782F40"/>
                </a:solidFill>
                <a:latin typeface="Open Sans Bold"/>
                <a:ea typeface="Open Sans Bold"/>
                <a:cs typeface="Open Sans Bold"/>
                <a:sym typeface="Open Sans Bold"/>
              </a:rPr>
              <a:t>Bring What You Need</a:t>
            </a:r>
          </a:p>
          <a:p>
            <a:pPr algn="l">
              <a:lnSpc>
                <a:spcPts val="3359"/>
              </a:lnSpc>
            </a:pPr>
            <a:r>
              <a:rPr lang="en-US" sz="2400">
                <a:solidFill>
                  <a:srgbClr val="782F40"/>
                </a:solidFill>
                <a:latin typeface="Open Sans"/>
                <a:ea typeface="Open Sans"/>
                <a:cs typeface="Open Sans"/>
                <a:sym typeface="Open Sans"/>
              </a:rPr>
              <a:t>Bring your FSUCard and health insurance card to your appointment.</a:t>
            </a:r>
          </a:p>
          <a:p>
            <a:pPr algn="l">
              <a:lnSpc>
                <a:spcPts val="3359"/>
              </a:lnSpc>
            </a:pPr>
            <a:r>
              <a:rPr lang="en-US" sz="2400" b="1">
                <a:solidFill>
                  <a:srgbClr val="782F40"/>
                </a:solidFill>
                <a:latin typeface="Open Sans Bold"/>
                <a:ea typeface="Open Sans Bold"/>
                <a:cs typeface="Open Sans Bold"/>
                <a:sym typeface="Open Sans Bold"/>
              </a:rPr>
              <a:t>Know Your Health History</a:t>
            </a:r>
          </a:p>
          <a:p>
            <a:pPr algn="l">
              <a:lnSpc>
                <a:spcPts val="3359"/>
              </a:lnSpc>
            </a:pPr>
            <a:r>
              <a:rPr lang="en-US" sz="2400">
                <a:solidFill>
                  <a:srgbClr val="782F40"/>
                </a:solidFill>
                <a:latin typeface="Open Sans"/>
                <a:ea typeface="Open Sans"/>
                <a:cs typeface="Open Sans"/>
                <a:sym typeface="Open Sans"/>
              </a:rPr>
              <a:t>Be familiar with your medical history, allergies, medications, and family health history.</a:t>
            </a:r>
          </a:p>
          <a:p>
            <a:pPr algn="l">
              <a:lnSpc>
                <a:spcPts val="3359"/>
              </a:lnSpc>
            </a:pPr>
            <a:r>
              <a:rPr lang="en-US" sz="2400" b="1">
                <a:solidFill>
                  <a:srgbClr val="782F40"/>
                </a:solidFill>
                <a:latin typeface="Open Sans Bold"/>
                <a:ea typeface="Open Sans Bold"/>
                <a:cs typeface="Open Sans Bold"/>
                <a:sym typeface="Open Sans Bold"/>
              </a:rPr>
              <a:t>Understand Your Insurance Details</a:t>
            </a:r>
          </a:p>
          <a:p>
            <a:pPr algn="l">
              <a:lnSpc>
                <a:spcPts val="3359"/>
              </a:lnSpc>
            </a:pPr>
            <a:r>
              <a:rPr lang="en-US" sz="2400">
                <a:solidFill>
                  <a:srgbClr val="782F40"/>
                </a:solidFill>
                <a:latin typeface="Open Sans"/>
                <a:ea typeface="Open Sans"/>
                <a:cs typeface="Open Sans"/>
                <a:sym typeface="Open Sans"/>
              </a:rPr>
              <a:t>Understand your insurance benefits, including preferred lab providers like Quest or LabCorp.</a:t>
            </a:r>
          </a:p>
          <a:p>
            <a:pPr algn="l">
              <a:lnSpc>
                <a:spcPts val="3359"/>
              </a:lnSpc>
            </a:pPr>
            <a:r>
              <a:rPr lang="en-US" sz="2400">
                <a:solidFill>
                  <a:srgbClr val="782F40"/>
                </a:solidFill>
                <a:latin typeface="Open Sans"/>
                <a:ea typeface="Open Sans"/>
                <a:cs typeface="Open Sans"/>
                <a:sym typeface="Open Sans"/>
              </a:rPr>
              <a:t>UHS NPI: 1699809236 | Tax ID: 59-1961248</a:t>
            </a:r>
          </a:p>
          <a:p>
            <a:pPr algn="l">
              <a:lnSpc>
                <a:spcPts val="3359"/>
              </a:lnSpc>
            </a:pPr>
            <a:r>
              <a:rPr lang="en-US" sz="2400" b="1">
                <a:solidFill>
                  <a:srgbClr val="782F40"/>
                </a:solidFill>
                <a:latin typeface="Open Sans Bold"/>
                <a:ea typeface="Open Sans Bold"/>
                <a:cs typeface="Open Sans Bold"/>
                <a:sym typeface="Open Sans Bold"/>
              </a:rPr>
              <a:t>Practice Healthcare Independence</a:t>
            </a:r>
          </a:p>
          <a:p>
            <a:pPr algn="l">
              <a:lnSpc>
                <a:spcPts val="3359"/>
              </a:lnSpc>
            </a:pPr>
            <a:r>
              <a:rPr lang="en-US" sz="2400">
                <a:solidFill>
                  <a:srgbClr val="782F40"/>
                </a:solidFill>
                <a:latin typeface="Open Sans"/>
                <a:ea typeface="Open Sans"/>
                <a:cs typeface="Open Sans"/>
                <a:sym typeface="Open Sans"/>
              </a:rPr>
              <a:t>Learn to schedule appointments, pay copays, and fill prescriptions independently.</a:t>
            </a:r>
          </a:p>
          <a:p>
            <a:pPr algn="l">
              <a:lnSpc>
                <a:spcPts val="3359"/>
              </a:lnSpc>
            </a:pPr>
            <a:r>
              <a:rPr lang="en-US" sz="2400" b="1">
                <a:solidFill>
                  <a:srgbClr val="782F40"/>
                </a:solidFill>
                <a:latin typeface="Open Sans Bold"/>
                <a:ea typeface="Open Sans Bold"/>
                <a:cs typeface="Open Sans Bold"/>
                <a:sym typeface="Open Sans Bold"/>
              </a:rPr>
              <a:t>Keep Your Appointments</a:t>
            </a:r>
          </a:p>
          <a:p>
            <a:pPr algn="l">
              <a:lnSpc>
                <a:spcPts val="3359"/>
              </a:lnSpc>
            </a:pPr>
            <a:r>
              <a:rPr lang="en-US" sz="2400">
                <a:solidFill>
                  <a:srgbClr val="782F40"/>
                </a:solidFill>
                <a:latin typeface="Open Sans"/>
                <a:ea typeface="Open Sans"/>
                <a:cs typeface="Open Sans"/>
                <a:sym typeface="Open Sans"/>
              </a:rPr>
              <a:t>Arrive on time and keep all scheduled appointments. UHS charges a </a:t>
            </a:r>
            <a:r>
              <a:rPr lang="en-US" sz="2400" b="1">
                <a:solidFill>
                  <a:srgbClr val="782F40"/>
                </a:solidFill>
                <a:latin typeface="Open Sans Bold"/>
                <a:ea typeface="Open Sans Bold"/>
                <a:cs typeface="Open Sans Bold"/>
                <a:sym typeface="Open Sans Bold"/>
              </a:rPr>
              <a:t>$30 no-show fee</a:t>
            </a:r>
            <a:r>
              <a:rPr lang="en-US" sz="2400">
                <a:solidFill>
                  <a:srgbClr val="782F40"/>
                </a:solidFill>
                <a:latin typeface="Open Sans"/>
                <a:ea typeface="Open Sans"/>
                <a:cs typeface="Open Sans"/>
                <a:sym typeface="Open Sans"/>
              </a:rPr>
              <a:t> for missed appointments.</a:t>
            </a:r>
          </a:p>
          <a:p>
            <a:pPr algn="l">
              <a:lnSpc>
                <a:spcPts val="3359"/>
              </a:lnSpc>
            </a:pPr>
            <a:r>
              <a:rPr lang="en-US" sz="2400" b="1">
                <a:solidFill>
                  <a:srgbClr val="782F40"/>
                </a:solidFill>
                <a:latin typeface="Open Sans Bold"/>
                <a:ea typeface="Open Sans Bold"/>
                <a:cs typeface="Open Sans Bold"/>
                <a:sym typeface="Open Sans Bold"/>
              </a:rPr>
              <a:t>Take Care of Yourself</a:t>
            </a:r>
          </a:p>
          <a:p>
            <a:pPr algn="l">
              <a:lnSpc>
                <a:spcPts val="3359"/>
              </a:lnSpc>
            </a:pPr>
            <a:r>
              <a:rPr lang="en-US" sz="2400">
                <a:solidFill>
                  <a:srgbClr val="782F40"/>
                </a:solidFill>
                <a:latin typeface="Open Sans"/>
                <a:ea typeface="Open Sans"/>
                <a:cs typeface="Open Sans"/>
                <a:sym typeface="Open Sans"/>
              </a:rPr>
              <a:t>Prioritize self-care, healthy eating, and adequate rest.</a:t>
            </a:r>
          </a:p>
          <a:p>
            <a:pPr algn="l">
              <a:lnSpc>
                <a:spcPts val="3359"/>
              </a:lnSpc>
            </a:pPr>
            <a:endParaRPr lang="en-US" sz="2400">
              <a:solidFill>
                <a:srgbClr val="782F40"/>
              </a:solidFill>
              <a:latin typeface="Open Sans"/>
              <a:ea typeface="Open Sans"/>
              <a:cs typeface="Open Sans"/>
              <a:sym typeface="Open Sans"/>
            </a:endParaRPr>
          </a:p>
        </p:txBody>
      </p:sp>
      <p:sp>
        <p:nvSpPr>
          <p:cNvPr id="3" name="TextBox 3"/>
          <p:cNvSpPr txBox="1"/>
          <p:nvPr/>
        </p:nvSpPr>
        <p:spPr>
          <a:xfrm>
            <a:off x="1028700" y="445453"/>
            <a:ext cx="10699780" cy="1052195"/>
          </a:xfrm>
          <a:prstGeom prst="rect">
            <a:avLst/>
          </a:prstGeom>
        </p:spPr>
        <p:txBody>
          <a:bodyPr lIns="0" tIns="0" rIns="0" bIns="0" rtlCol="0" anchor="t">
            <a:spAutoFit/>
          </a:bodyPr>
          <a:lstStyle/>
          <a:p>
            <a:pPr algn="ctr">
              <a:lnSpc>
                <a:spcPts val="8680"/>
              </a:lnSpc>
            </a:pPr>
            <a:r>
              <a:rPr lang="en-US" sz="6200" b="1">
                <a:solidFill>
                  <a:srgbClr val="782F40"/>
                </a:solidFill>
                <a:latin typeface="Open Sans Bold"/>
                <a:ea typeface="Open Sans Bold"/>
                <a:cs typeface="Open Sans Bold"/>
                <a:sym typeface="Open Sans Bold"/>
              </a:rPr>
              <a:t>Tips for First Year Students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58328" y="0"/>
            <a:ext cx="19052712" cy="10287000"/>
            <a:chOff x="0" y="0"/>
            <a:chExt cx="5017998" cy="2709333"/>
          </a:xfrm>
        </p:grpSpPr>
        <p:sp>
          <p:nvSpPr>
            <p:cNvPr id="3" name="Freeform 3"/>
            <p:cNvSpPr/>
            <p:nvPr/>
          </p:nvSpPr>
          <p:spPr>
            <a:xfrm>
              <a:off x="0" y="0"/>
              <a:ext cx="5017998" cy="2709333"/>
            </a:xfrm>
            <a:custGeom>
              <a:avLst/>
              <a:gdLst/>
              <a:ahLst/>
              <a:cxnLst/>
              <a:rect l="l" t="t" r="r" b="b"/>
              <a:pathLst>
                <a:path w="5017998" h="2709333">
                  <a:moveTo>
                    <a:pt x="0" y="0"/>
                  </a:moveTo>
                  <a:lnTo>
                    <a:pt x="5017998" y="0"/>
                  </a:lnTo>
                  <a:lnTo>
                    <a:pt x="5017998" y="2709333"/>
                  </a:lnTo>
                  <a:lnTo>
                    <a:pt x="0" y="2709333"/>
                  </a:lnTo>
                  <a:close/>
                </a:path>
              </a:pathLst>
            </a:custGeom>
            <a:solidFill>
              <a:srgbClr val="772F3F"/>
            </a:solidFill>
          </p:spPr>
        </p:sp>
        <p:sp>
          <p:nvSpPr>
            <p:cNvPr id="4" name="TextBox 4"/>
            <p:cNvSpPr txBox="1"/>
            <p:nvPr/>
          </p:nvSpPr>
          <p:spPr>
            <a:xfrm>
              <a:off x="0" y="-38100"/>
              <a:ext cx="5017998" cy="27474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1074573" y="0"/>
            <a:ext cx="7468215" cy="10783283"/>
          </a:xfrm>
          <a:custGeom>
            <a:avLst/>
            <a:gdLst/>
            <a:ahLst/>
            <a:cxnLst/>
            <a:rect l="l" t="t" r="r" b="b"/>
            <a:pathLst>
              <a:path w="7468215" h="10783283">
                <a:moveTo>
                  <a:pt x="0" y="0"/>
                </a:moveTo>
                <a:lnTo>
                  <a:pt x="7468215" y="0"/>
                </a:lnTo>
                <a:lnTo>
                  <a:pt x="7468215" y="10783283"/>
                </a:lnTo>
                <a:lnTo>
                  <a:pt x="0" y="10783283"/>
                </a:lnTo>
                <a:lnTo>
                  <a:pt x="0" y="0"/>
                </a:lnTo>
                <a:close/>
              </a:path>
            </a:pathLst>
          </a:custGeom>
          <a:blipFill>
            <a:blip r:embed="rId2">
              <a:alphaModFix amt="76000"/>
            </a:blip>
            <a:stretch>
              <a:fillRect t="-1766" b="-1766"/>
            </a:stretch>
          </a:blipFill>
        </p:spPr>
      </p:sp>
      <p:sp>
        <p:nvSpPr>
          <p:cNvPr id="6" name="Freeform 6"/>
          <p:cNvSpPr/>
          <p:nvPr/>
        </p:nvSpPr>
        <p:spPr>
          <a:xfrm>
            <a:off x="873533" y="2426921"/>
            <a:ext cx="9432292" cy="2344598"/>
          </a:xfrm>
          <a:custGeom>
            <a:avLst/>
            <a:gdLst/>
            <a:ahLst/>
            <a:cxnLst/>
            <a:rect l="l" t="t" r="r" b="b"/>
            <a:pathLst>
              <a:path w="9432292" h="2344598">
                <a:moveTo>
                  <a:pt x="0" y="0"/>
                </a:moveTo>
                <a:lnTo>
                  <a:pt x="9432292" y="0"/>
                </a:lnTo>
                <a:lnTo>
                  <a:pt x="9432292" y="2344599"/>
                </a:lnTo>
                <a:lnTo>
                  <a:pt x="0" y="2344599"/>
                </a:lnTo>
                <a:lnTo>
                  <a:pt x="0" y="0"/>
                </a:lnTo>
                <a:close/>
              </a:path>
            </a:pathLst>
          </a:custGeom>
          <a:blipFill>
            <a:blip r:embed="rId3"/>
            <a:stretch>
              <a:fillRect/>
            </a:stretch>
          </a:blipFill>
        </p:spPr>
      </p:sp>
      <p:sp>
        <p:nvSpPr>
          <p:cNvPr id="7" name="TextBox 7"/>
          <p:cNvSpPr txBox="1"/>
          <p:nvPr/>
        </p:nvSpPr>
        <p:spPr>
          <a:xfrm>
            <a:off x="13771337" y="9002978"/>
            <a:ext cx="3641085" cy="472545"/>
          </a:xfrm>
          <a:prstGeom prst="rect">
            <a:avLst/>
          </a:prstGeom>
        </p:spPr>
        <p:txBody>
          <a:bodyPr lIns="0" tIns="0" rIns="0" bIns="0" rtlCol="0" anchor="t">
            <a:spAutoFit/>
          </a:bodyPr>
          <a:lstStyle/>
          <a:p>
            <a:pPr algn="ctr">
              <a:lnSpc>
                <a:spcPts val="3841"/>
              </a:lnSpc>
            </a:pPr>
            <a:r>
              <a:rPr lang="en-US" sz="2866" spc="229">
                <a:solidFill>
                  <a:srgbClr val="FFFFFF"/>
                </a:solidFill>
                <a:latin typeface="TT Commons Pro"/>
                <a:ea typeface="TT Commons Pro"/>
                <a:cs typeface="TT Commons Pro"/>
                <a:sym typeface="TT Commons Pro"/>
              </a:rPr>
              <a:t>Thagard Building</a:t>
            </a:r>
          </a:p>
        </p:txBody>
      </p:sp>
      <p:sp>
        <p:nvSpPr>
          <p:cNvPr id="8" name="TextBox 8"/>
          <p:cNvSpPr txBox="1"/>
          <p:nvPr/>
        </p:nvSpPr>
        <p:spPr>
          <a:xfrm>
            <a:off x="1058988" y="5443168"/>
            <a:ext cx="9061381" cy="2005203"/>
          </a:xfrm>
          <a:prstGeom prst="rect">
            <a:avLst/>
          </a:prstGeom>
        </p:spPr>
        <p:txBody>
          <a:bodyPr lIns="0" tIns="0" rIns="0" bIns="0" rtlCol="0" anchor="t">
            <a:spAutoFit/>
          </a:bodyPr>
          <a:lstStyle/>
          <a:p>
            <a:pPr algn="ctr">
              <a:lnSpc>
                <a:spcPts val="3216"/>
              </a:lnSpc>
              <a:spcBef>
                <a:spcPct val="0"/>
              </a:spcBef>
            </a:pPr>
            <a:r>
              <a:rPr lang="en-US" sz="2400" b="1" spc="192">
                <a:solidFill>
                  <a:srgbClr val="FFFFFF"/>
                </a:solidFill>
                <a:latin typeface="TT Commons Pro Bold"/>
                <a:ea typeface="TT Commons Pro Bold"/>
                <a:cs typeface="TT Commons Pro Bold"/>
                <a:sym typeface="TT Commons Pro Bold"/>
              </a:rPr>
              <a:t>Journey Through Our History</a:t>
            </a:r>
          </a:p>
          <a:p>
            <a:pPr algn="ctr">
              <a:lnSpc>
                <a:spcPts val="3216"/>
              </a:lnSpc>
              <a:spcBef>
                <a:spcPct val="0"/>
              </a:spcBef>
            </a:pPr>
            <a:r>
              <a:rPr lang="en-US" sz="2400" b="1" spc="192">
                <a:solidFill>
                  <a:srgbClr val="FFFFFF"/>
                </a:solidFill>
                <a:latin typeface="TT Commons Pro Bold"/>
                <a:ea typeface="TT Commons Pro Bold"/>
                <a:cs typeface="TT Commons Pro Bold"/>
                <a:sym typeface="TT Commons Pro Bold"/>
              </a:rPr>
              <a:t>Discover how our institution has evolved from a small seminary into a world-renowned research university, celebrating the people, discoveries, and traditions that define our legacy.</a:t>
            </a:r>
          </a:p>
        </p:txBody>
      </p:sp>
      <p:sp>
        <p:nvSpPr>
          <p:cNvPr id="9" name="TextBox 9"/>
          <p:cNvSpPr txBox="1"/>
          <p:nvPr/>
        </p:nvSpPr>
        <p:spPr>
          <a:xfrm>
            <a:off x="3322380" y="8900824"/>
            <a:ext cx="4534599" cy="574699"/>
          </a:xfrm>
          <a:prstGeom prst="rect">
            <a:avLst/>
          </a:prstGeom>
        </p:spPr>
        <p:txBody>
          <a:bodyPr lIns="0" tIns="0" rIns="0" bIns="0" rtlCol="0" anchor="t">
            <a:spAutoFit/>
          </a:bodyPr>
          <a:lstStyle/>
          <a:p>
            <a:pPr algn="ctr">
              <a:lnSpc>
                <a:spcPts val="4783"/>
              </a:lnSpc>
            </a:pPr>
            <a:r>
              <a:rPr lang="en-US" sz="3570" b="1" spc="285">
                <a:solidFill>
                  <a:srgbClr val="FFFFFF"/>
                </a:solidFill>
                <a:latin typeface="Open Sans Bold"/>
                <a:ea typeface="Open Sans Bold"/>
                <a:cs typeface="Open Sans Bold"/>
                <a:sym typeface="Open Sans Bold"/>
              </a:rPr>
              <a:t>175.fsu.edu</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83850" y="7562629"/>
            <a:ext cx="4597084" cy="1388008"/>
          </a:xfrm>
          <a:custGeom>
            <a:avLst/>
            <a:gdLst/>
            <a:ahLst/>
            <a:cxnLst/>
            <a:rect l="l" t="t" r="r" b="b"/>
            <a:pathLst>
              <a:path w="4597084" h="1388008">
                <a:moveTo>
                  <a:pt x="0" y="0"/>
                </a:moveTo>
                <a:lnTo>
                  <a:pt x="4597084" y="0"/>
                </a:lnTo>
                <a:lnTo>
                  <a:pt x="4597084" y="1388008"/>
                </a:lnTo>
                <a:lnTo>
                  <a:pt x="0" y="1388008"/>
                </a:lnTo>
                <a:lnTo>
                  <a:pt x="0" y="0"/>
                </a:lnTo>
                <a:close/>
              </a:path>
            </a:pathLst>
          </a:custGeom>
          <a:blipFill>
            <a:blip r:embed="rId2"/>
            <a:stretch>
              <a:fillRect/>
            </a:stretch>
          </a:blipFill>
        </p:spPr>
      </p:sp>
      <p:sp>
        <p:nvSpPr>
          <p:cNvPr id="3" name="Freeform 3"/>
          <p:cNvSpPr/>
          <p:nvPr/>
        </p:nvSpPr>
        <p:spPr>
          <a:xfrm>
            <a:off x="15573734" y="7916754"/>
            <a:ext cx="3371132" cy="3371132"/>
          </a:xfrm>
          <a:custGeom>
            <a:avLst/>
            <a:gdLst/>
            <a:ahLst/>
            <a:cxnLst/>
            <a:rect l="l" t="t" r="r" b="b"/>
            <a:pathLst>
              <a:path w="3371132" h="3371132">
                <a:moveTo>
                  <a:pt x="0" y="0"/>
                </a:moveTo>
                <a:lnTo>
                  <a:pt x="3371132" y="0"/>
                </a:lnTo>
                <a:lnTo>
                  <a:pt x="3371132" y="3371132"/>
                </a:lnTo>
                <a:lnTo>
                  <a:pt x="0" y="3371132"/>
                </a:lnTo>
                <a:lnTo>
                  <a:pt x="0" y="0"/>
                </a:lnTo>
                <a:close/>
              </a:path>
            </a:pathLst>
          </a:custGeom>
          <a:blipFill>
            <a:blip r:embed="rId3"/>
            <a:stretch>
              <a:fillRect/>
            </a:stretch>
          </a:blipFill>
        </p:spPr>
      </p:sp>
      <p:sp>
        <p:nvSpPr>
          <p:cNvPr id="4" name="Freeform 4"/>
          <p:cNvSpPr/>
          <p:nvPr/>
        </p:nvSpPr>
        <p:spPr>
          <a:xfrm>
            <a:off x="15292390" y="7916754"/>
            <a:ext cx="1484968" cy="1463446"/>
          </a:xfrm>
          <a:custGeom>
            <a:avLst/>
            <a:gdLst/>
            <a:ahLst/>
            <a:cxnLst/>
            <a:rect l="l" t="t" r="r" b="b"/>
            <a:pathLst>
              <a:path w="1484968" h="1463446">
                <a:moveTo>
                  <a:pt x="0" y="0"/>
                </a:moveTo>
                <a:lnTo>
                  <a:pt x="1484967" y="0"/>
                </a:lnTo>
                <a:lnTo>
                  <a:pt x="1484967" y="1463447"/>
                </a:lnTo>
                <a:lnTo>
                  <a:pt x="0" y="1463447"/>
                </a:lnTo>
                <a:lnTo>
                  <a:pt x="0" y="0"/>
                </a:lnTo>
                <a:close/>
              </a:path>
            </a:pathLst>
          </a:custGeom>
          <a:blipFill>
            <a:blip r:embed="rId4"/>
            <a:stretch>
              <a:fillRect/>
            </a:stretch>
          </a:blipFill>
        </p:spPr>
      </p:sp>
      <p:grpSp>
        <p:nvGrpSpPr>
          <p:cNvPr id="5" name="Group 5"/>
          <p:cNvGrpSpPr/>
          <p:nvPr/>
        </p:nvGrpSpPr>
        <p:grpSpPr>
          <a:xfrm>
            <a:off x="2548992" y="2695175"/>
            <a:ext cx="3457245" cy="3554500"/>
            <a:chOff x="0" y="0"/>
            <a:chExt cx="4609660" cy="4739334"/>
          </a:xfrm>
        </p:grpSpPr>
        <p:sp>
          <p:nvSpPr>
            <p:cNvPr id="6" name="Freeform 6"/>
            <p:cNvSpPr/>
            <p:nvPr/>
          </p:nvSpPr>
          <p:spPr>
            <a:xfrm>
              <a:off x="0" y="0"/>
              <a:ext cx="4609660" cy="4098407"/>
            </a:xfrm>
            <a:custGeom>
              <a:avLst/>
              <a:gdLst/>
              <a:ahLst/>
              <a:cxnLst/>
              <a:rect l="l" t="t" r="r" b="b"/>
              <a:pathLst>
                <a:path w="4609660" h="4098407">
                  <a:moveTo>
                    <a:pt x="0" y="0"/>
                  </a:moveTo>
                  <a:lnTo>
                    <a:pt x="4609660" y="0"/>
                  </a:lnTo>
                  <a:lnTo>
                    <a:pt x="4609660" y="4098407"/>
                  </a:lnTo>
                  <a:lnTo>
                    <a:pt x="0" y="409840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TextBox 7"/>
            <p:cNvSpPr txBox="1"/>
            <p:nvPr/>
          </p:nvSpPr>
          <p:spPr>
            <a:xfrm>
              <a:off x="431957" y="4041257"/>
              <a:ext cx="3742282" cy="698077"/>
            </a:xfrm>
            <a:prstGeom prst="rect">
              <a:avLst/>
            </a:prstGeom>
          </p:spPr>
          <p:txBody>
            <a:bodyPr lIns="0" tIns="0" rIns="0" bIns="0" rtlCol="0" anchor="t">
              <a:spAutoFit/>
            </a:bodyPr>
            <a:lstStyle/>
            <a:p>
              <a:pPr algn="ctr">
                <a:lnSpc>
                  <a:spcPts val="4480"/>
                </a:lnSpc>
              </a:pPr>
              <a:r>
                <a:rPr lang="en-US" sz="3200" b="1">
                  <a:solidFill>
                    <a:srgbClr val="000000"/>
                  </a:solidFill>
                  <a:latin typeface="Open Sans Bold"/>
                  <a:ea typeface="Open Sans Bold"/>
                  <a:cs typeface="Open Sans Bold"/>
                  <a:sym typeface="Open Sans Bold"/>
                </a:rPr>
                <a:t>uhs.fsu.edu</a:t>
              </a:r>
            </a:p>
          </p:txBody>
        </p:sp>
      </p:grpSp>
      <p:pic>
        <p:nvPicPr>
          <p:cNvPr id="8" name="Picture 8"/>
          <p:cNvPicPr>
            <a:picLocks noChangeAspect="1"/>
          </p:cNvPicPr>
          <p:nvPr/>
        </p:nvPicPr>
        <p:blipFill>
          <a:blip r:embed="rId7"/>
          <a:stretch>
            <a:fillRect/>
          </a:stretch>
        </p:blipFill>
        <p:spPr>
          <a:xfrm>
            <a:off x="7404863" y="2196832"/>
            <a:ext cx="3561905" cy="3561905"/>
          </a:xfrm>
          <a:prstGeom prst="rect">
            <a:avLst/>
          </a:prstGeom>
        </p:spPr>
      </p:pic>
      <p:sp>
        <p:nvSpPr>
          <p:cNvPr id="9" name="Freeform 9"/>
          <p:cNvSpPr/>
          <p:nvPr/>
        </p:nvSpPr>
        <p:spPr>
          <a:xfrm>
            <a:off x="9716104" y="6107272"/>
            <a:ext cx="953837" cy="953837"/>
          </a:xfrm>
          <a:custGeom>
            <a:avLst/>
            <a:gdLst/>
            <a:ahLst/>
            <a:cxnLst/>
            <a:rect l="l" t="t" r="r" b="b"/>
            <a:pathLst>
              <a:path w="953837" h="953837">
                <a:moveTo>
                  <a:pt x="0" y="0"/>
                </a:moveTo>
                <a:lnTo>
                  <a:pt x="953838" y="0"/>
                </a:lnTo>
                <a:lnTo>
                  <a:pt x="953838" y="953837"/>
                </a:lnTo>
                <a:lnTo>
                  <a:pt x="0" y="9538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0" name="Group 10"/>
          <p:cNvGrpSpPr/>
          <p:nvPr/>
        </p:nvGrpSpPr>
        <p:grpSpPr>
          <a:xfrm>
            <a:off x="12361155" y="2224683"/>
            <a:ext cx="3377853" cy="4836427"/>
            <a:chOff x="0" y="0"/>
            <a:chExt cx="4503804" cy="6448569"/>
          </a:xfrm>
        </p:grpSpPr>
        <p:sp>
          <p:nvSpPr>
            <p:cNvPr id="11" name="Freeform 11"/>
            <p:cNvSpPr/>
            <p:nvPr/>
          </p:nvSpPr>
          <p:spPr>
            <a:xfrm>
              <a:off x="0" y="0"/>
              <a:ext cx="4503804" cy="5176786"/>
            </a:xfrm>
            <a:custGeom>
              <a:avLst/>
              <a:gdLst/>
              <a:ahLst/>
              <a:cxnLst/>
              <a:rect l="l" t="t" r="r" b="b"/>
              <a:pathLst>
                <a:path w="4503804" h="5176786">
                  <a:moveTo>
                    <a:pt x="0" y="0"/>
                  </a:moveTo>
                  <a:lnTo>
                    <a:pt x="4503804" y="0"/>
                  </a:lnTo>
                  <a:lnTo>
                    <a:pt x="4503804" y="5176786"/>
                  </a:lnTo>
                  <a:lnTo>
                    <a:pt x="0" y="5176786"/>
                  </a:lnTo>
                  <a:lnTo>
                    <a:pt x="0" y="0"/>
                  </a:lnTo>
                  <a:close/>
                </a:path>
              </a:pathLst>
            </a:custGeom>
            <a:blipFill>
              <a:blip r:embed="rId10"/>
              <a:stretch>
                <a:fillRect/>
              </a:stretch>
            </a:blipFill>
          </p:spPr>
        </p:sp>
        <p:sp>
          <p:nvSpPr>
            <p:cNvPr id="12" name="Freeform 12"/>
            <p:cNvSpPr/>
            <p:nvPr/>
          </p:nvSpPr>
          <p:spPr>
            <a:xfrm>
              <a:off x="2877934" y="5176786"/>
              <a:ext cx="1271783" cy="1271783"/>
            </a:xfrm>
            <a:custGeom>
              <a:avLst/>
              <a:gdLst/>
              <a:ahLst/>
              <a:cxnLst/>
              <a:rect l="l" t="t" r="r" b="b"/>
              <a:pathLst>
                <a:path w="1271783" h="1271783">
                  <a:moveTo>
                    <a:pt x="0" y="0"/>
                  </a:moveTo>
                  <a:lnTo>
                    <a:pt x="1271783" y="0"/>
                  </a:lnTo>
                  <a:lnTo>
                    <a:pt x="1271783" y="1271783"/>
                  </a:lnTo>
                  <a:lnTo>
                    <a:pt x="0" y="127178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sp>
        <p:nvSpPr>
          <p:cNvPr id="13" name="Freeform 13"/>
          <p:cNvSpPr/>
          <p:nvPr/>
        </p:nvSpPr>
        <p:spPr>
          <a:xfrm>
            <a:off x="2548992" y="7254966"/>
            <a:ext cx="1212928" cy="2003334"/>
          </a:xfrm>
          <a:custGeom>
            <a:avLst/>
            <a:gdLst/>
            <a:ahLst/>
            <a:cxnLst/>
            <a:rect l="l" t="t" r="r" b="b"/>
            <a:pathLst>
              <a:path w="1212928" h="2003334">
                <a:moveTo>
                  <a:pt x="0" y="0"/>
                </a:moveTo>
                <a:lnTo>
                  <a:pt x="1212928" y="0"/>
                </a:lnTo>
                <a:lnTo>
                  <a:pt x="1212928" y="2003334"/>
                </a:lnTo>
                <a:lnTo>
                  <a:pt x="0" y="200333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TextBox 14"/>
          <p:cNvSpPr txBox="1"/>
          <p:nvPr/>
        </p:nvSpPr>
        <p:spPr>
          <a:xfrm>
            <a:off x="6648649" y="5509537"/>
            <a:ext cx="5074331" cy="448310"/>
          </a:xfrm>
          <a:prstGeom prst="rect">
            <a:avLst/>
          </a:prstGeom>
        </p:spPr>
        <p:txBody>
          <a:bodyPr lIns="0" tIns="0" rIns="0" bIns="0" rtlCol="0" anchor="t">
            <a:spAutoFit/>
          </a:bodyPr>
          <a:lstStyle/>
          <a:p>
            <a:pPr algn="ctr">
              <a:lnSpc>
                <a:spcPts val="3639"/>
              </a:lnSpc>
            </a:pPr>
            <a:r>
              <a:rPr lang="en-US" sz="2599" b="1">
                <a:solidFill>
                  <a:srgbClr val="000000"/>
                </a:solidFill>
                <a:latin typeface="Open Sans Bold"/>
                <a:ea typeface="Open Sans Bold"/>
                <a:cs typeface="Open Sans Bold"/>
                <a:sym typeface="Open Sans Bold"/>
              </a:rPr>
              <a:t>@FSUHealth_Services</a:t>
            </a:r>
          </a:p>
        </p:txBody>
      </p:sp>
      <p:sp>
        <p:nvSpPr>
          <p:cNvPr id="15" name="TextBox 15"/>
          <p:cNvSpPr txBox="1"/>
          <p:nvPr/>
        </p:nvSpPr>
        <p:spPr>
          <a:xfrm>
            <a:off x="1023199" y="914400"/>
            <a:ext cx="10699780" cy="1052195"/>
          </a:xfrm>
          <a:prstGeom prst="rect">
            <a:avLst/>
          </a:prstGeom>
        </p:spPr>
        <p:txBody>
          <a:bodyPr lIns="0" tIns="0" rIns="0" bIns="0" rtlCol="0" anchor="t">
            <a:spAutoFit/>
          </a:bodyPr>
          <a:lstStyle/>
          <a:p>
            <a:pPr algn="l">
              <a:lnSpc>
                <a:spcPts val="8680"/>
              </a:lnSpc>
            </a:pPr>
            <a:r>
              <a:rPr lang="en-US" sz="6200" b="1">
                <a:solidFill>
                  <a:srgbClr val="782F40"/>
                </a:solidFill>
                <a:latin typeface="Open Sans Bold"/>
                <a:ea typeface="Open Sans Bold"/>
                <a:cs typeface="Open Sans Bold"/>
                <a:sym typeface="Open Sans Bold"/>
              </a:rPr>
              <a:t>Connect With US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348610" y="8740752"/>
            <a:ext cx="4580536" cy="1016046"/>
          </a:xfrm>
          <a:custGeom>
            <a:avLst/>
            <a:gdLst/>
            <a:ahLst/>
            <a:cxnLst/>
            <a:rect l="l" t="t" r="r" b="b"/>
            <a:pathLst>
              <a:path w="4580536" h="1016046">
                <a:moveTo>
                  <a:pt x="0" y="0"/>
                </a:moveTo>
                <a:lnTo>
                  <a:pt x="4580536" y="0"/>
                </a:lnTo>
                <a:lnTo>
                  <a:pt x="4580536" y="1016046"/>
                </a:lnTo>
                <a:lnTo>
                  <a:pt x="0" y="1016046"/>
                </a:lnTo>
                <a:lnTo>
                  <a:pt x="0" y="0"/>
                </a:lnTo>
                <a:close/>
              </a:path>
            </a:pathLst>
          </a:custGeom>
          <a:blipFill>
            <a:blip r:embed="rId2"/>
            <a:stretch>
              <a:fillRect/>
            </a:stretch>
          </a:blipFill>
        </p:spPr>
      </p:sp>
      <p:grpSp>
        <p:nvGrpSpPr>
          <p:cNvPr id="3" name="Group 3"/>
          <p:cNvGrpSpPr/>
          <p:nvPr/>
        </p:nvGrpSpPr>
        <p:grpSpPr>
          <a:xfrm>
            <a:off x="1028700" y="1028700"/>
            <a:ext cx="16230600" cy="7365664"/>
            <a:chOff x="0" y="0"/>
            <a:chExt cx="21640800" cy="9820885"/>
          </a:xfrm>
        </p:grpSpPr>
        <p:sp>
          <p:nvSpPr>
            <p:cNvPr id="4" name="TextBox 4"/>
            <p:cNvSpPr txBox="1"/>
            <p:nvPr/>
          </p:nvSpPr>
          <p:spPr>
            <a:xfrm>
              <a:off x="0" y="-114300"/>
              <a:ext cx="6660721" cy="1364827"/>
            </a:xfrm>
            <a:prstGeom prst="rect">
              <a:avLst/>
            </a:prstGeom>
          </p:spPr>
          <p:txBody>
            <a:bodyPr lIns="0" tIns="0" rIns="0" bIns="0" rtlCol="0" anchor="t">
              <a:spAutoFit/>
            </a:bodyPr>
            <a:lstStyle/>
            <a:p>
              <a:pPr algn="ctr">
                <a:lnSpc>
                  <a:spcPts val="8680"/>
                </a:lnSpc>
              </a:pPr>
              <a:r>
                <a:rPr lang="en-US" sz="6200" b="1">
                  <a:solidFill>
                    <a:srgbClr val="782F40"/>
                  </a:solidFill>
                  <a:latin typeface="Open Sans Bold"/>
                  <a:ea typeface="Open Sans Bold"/>
                  <a:cs typeface="Open Sans Bold"/>
                  <a:sym typeface="Open Sans Bold"/>
                </a:rPr>
                <a:t>Contact Us!</a:t>
              </a:r>
            </a:p>
          </p:txBody>
        </p:sp>
        <p:sp>
          <p:nvSpPr>
            <p:cNvPr id="5" name="TextBox 5"/>
            <p:cNvSpPr txBox="1"/>
            <p:nvPr/>
          </p:nvSpPr>
          <p:spPr>
            <a:xfrm>
              <a:off x="283514" y="1886839"/>
              <a:ext cx="9643816" cy="698077"/>
            </a:xfrm>
            <a:prstGeom prst="rect">
              <a:avLst/>
            </a:prstGeom>
          </p:spPr>
          <p:txBody>
            <a:bodyPr lIns="0" tIns="0" rIns="0" bIns="0" rtlCol="0" anchor="t">
              <a:spAutoFit/>
            </a:bodyPr>
            <a:lstStyle/>
            <a:p>
              <a:pPr algn="ctr">
                <a:lnSpc>
                  <a:spcPts val="4480"/>
                </a:lnSpc>
              </a:pPr>
              <a:r>
                <a:rPr lang="en-US" sz="3200" b="1">
                  <a:solidFill>
                    <a:srgbClr val="782F40"/>
                  </a:solidFill>
                  <a:latin typeface="Open Sans Bold"/>
                  <a:ea typeface="Open Sans Bold"/>
                  <a:cs typeface="Open Sans Bold"/>
                  <a:sym typeface="Open Sans Bold"/>
                </a:rPr>
                <a:t>Amy Magnuson, PhD, RD, LD/N</a:t>
              </a:r>
            </a:p>
          </p:txBody>
        </p:sp>
        <p:sp>
          <p:nvSpPr>
            <p:cNvPr id="6" name="TextBox 6"/>
            <p:cNvSpPr txBox="1"/>
            <p:nvPr/>
          </p:nvSpPr>
          <p:spPr>
            <a:xfrm>
              <a:off x="2228788" y="2571793"/>
              <a:ext cx="4393591" cy="666750"/>
            </a:xfrm>
            <a:prstGeom prst="rect">
              <a:avLst/>
            </a:prstGeom>
          </p:spPr>
          <p:txBody>
            <a:bodyPr lIns="0" tIns="0" rIns="0" bIns="0" rtlCol="0" anchor="t">
              <a:spAutoFit/>
            </a:bodyPr>
            <a:lstStyle/>
            <a:p>
              <a:pPr algn="ctr">
                <a:lnSpc>
                  <a:spcPts val="4200"/>
                </a:lnSpc>
              </a:pPr>
              <a:r>
                <a:rPr lang="en-US" sz="3000">
                  <a:solidFill>
                    <a:srgbClr val="782F40"/>
                  </a:solidFill>
                  <a:latin typeface="Open Sans Light"/>
                  <a:ea typeface="Open Sans Light"/>
                  <a:cs typeface="Open Sans Light"/>
                  <a:sym typeface="Open Sans Light"/>
                </a:rPr>
                <a:t>Director</a:t>
              </a:r>
            </a:p>
          </p:txBody>
        </p:sp>
        <p:sp>
          <p:nvSpPr>
            <p:cNvPr id="7" name="TextBox 7"/>
            <p:cNvSpPr txBox="1"/>
            <p:nvPr/>
          </p:nvSpPr>
          <p:spPr>
            <a:xfrm>
              <a:off x="1208922" y="3233964"/>
              <a:ext cx="6798798" cy="644736"/>
            </a:xfrm>
            <a:prstGeom prst="rect">
              <a:avLst/>
            </a:prstGeom>
          </p:spPr>
          <p:txBody>
            <a:bodyPr lIns="0" tIns="0" rIns="0" bIns="0" rtlCol="0" anchor="t">
              <a:spAutoFit/>
            </a:bodyPr>
            <a:lstStyle/>
            <a:p>
              <a:pPr algn="ctr">
                <a:lnSpc>
                  <a:spcPts val="4060"/>
                </a:lnSpc>
              </a:pPr>
              <a:r>
                <a:rPr lang="en-US" sz="2900" b="1">
                  <a:solidFill>
                    <a:srgbClr val="782F40"/>
                  </a:solidFill>
                  <a:latin typeface="Open Sans Bold"/>
                  <a:ea typeface="Open Sans Bold"/>
                  <a:cs typeface="Open Sans Bold"/>
                  <a:sym typeface="Open Sans Bold"/>
                </a:rPr>
                <a:t>amagnuson@fsu.edu</a:t>
              </a:r>
            </a:p>
          </p:txBody>
        </p:sp>
        <p:sp>
          <p:nvSpPr>
            <p:cNvPr id="8" name="TextBox 8"/>
            <p:cNvSpPr txBox="1"/>
            <p:nvPr/>
          </p:nvSpPr>
          <p:spPr>
            <a:xfrm>
              <a:off x="0" y="4520051"/>
              <a:ext cx="10210844" cy="698077"/>
            </a:xfrm>
            <a:prstGeom prst="rect">
              <a:avLst/>
            </a:prstGeom>
          </p:spPr>
          <p:txBody>
            <a:bodyPr lIns="0" tIns="0" rIns="0" bIns="0" rtlCol="0" anchor="t">
              <a:spAutoFit/>
            </a:bodyPr>
            <a:lstStyle/>
            <a:p>
              <a:pPr algn="ctr">
                <a:lnSpc>
                  <a:spcPts val="4480"/>
                </a:lnSpc>
              </a:pPr>
              <a:r>
                <a:rPr lang="en-US" sz="3200" b="1">
                  <a:solidFill>
                    <a:srgbClr val="782F40"/>
                  </a:solidFill>
                  <a:latin typeface="Open Sans Bold"/>
                  <a:ea typeface="Open Sans Bold"/>
                  <a:cs typeface="Open Sans Bold"/>
                  <a:sym typeface="Open Sans Bold"/>
                </a:rPr>
                <a:t>Kelly Dykes, BSN, RN, CHPE, CPHIMS </a:t>
              </a:r>
            </a:p>
          </p:txBody>
        </p:sp>
        <p:sp>
          <p:nvSpPr>
            <p:cNvPr id="9" name="TextBox 9"/>
            <p:cNvSpPr txBox="1"/>
            <p:nvPr/>
          </p:nvSpPr>
          <p:spPr>
            <a:xfrm>
              <a:off x="101507" y="5237177"/>
              <a:ext cx="10007830" cy="1377950"/>
            </a:xfrm>
            <a:prstGeom prst="rect">
              <a:avLst/>
            </a:prstGeom>
          </p:spPr>
          <p:txBody>
            <a:bodyPr lIns="0" tIns="0" rIns="0" bIns="0" rtlCol="0" anchor="t">
              <a:spAutoFit/>
            </a:bodyPr>
            <a:lstStyle/>
            <a:p>
              <a:pPr algn="ctr">
                <a:lnSpc>
                  <a:spcPts val="4200"/>
                </a:lnSpc>
              </a:pPr>
              <a:r>
                <a:rPr lang="en-US" sz="3000">
                  <a:solidFill>
                    <a:srgbClr val="782F40"/>
                  </a:solidFill>
                  <a:latin typeface="Open Sans Light"/>
                  <a:ea typeface="Open Sans Light"/>
                  <a:cs typeface="Open Sans Light"/>
                  <a:sym typeface="Open Sans Light"/>
                </a:rPr>
                <a:t>Associate Director, Student Services, Contracts &amp; Insurance Billing</a:t>
              </a:r>
            </a:p>
          </p:txBody>
        </p:sp>
        <p:sp>
          <p:nvSpPr>
            <p:cNvPr id="10" name="TextBox 10"/>
            <p:cNvSpPr txBox="1"/>
            <p:nvPr/>
          </p:nvSpPr>
          <p:spPr>
            <a:xfrm>
              <a:off x="1390929" y="6635064"/>
              <a:ext cx="6798798" cy="644736"/>
            </a:xfrm>
            <a:prstGeom prst="rect">
              <a:avLst/>
            </a:prstGeom>
          </p:spPr>
          <p:txBody>
            <a:bodyPr lIns="0" tIns="0" rIns="0" bIns="0" rtlCol="0" anchor="t">
              <a:spAutoFit/>
            </a:bodyPr>
            <a:lstStyle/>
            <a:p>
              <a:pPr algn="ctr">
                <a:lnSpc>
                  <a:spcPts val="4060"/>
                </a:lnSpc>
              </a:pPr>
              <a:r>
                <a:rPr lang="en-US" sz="2900" b="1">
                  <a:solidFill>
                    <a:srgbClr val="782F40"/>
                  </a:solidFill>
                  <a:latin typeface="Open Sans Bold"/>
                  <a:ea typeface="Open Sans Bold"/>
                  <a:cs typeface="Open Sans Bold"/>
                  <a:sym typeface="Open Sans Bold"/>
                </a:rPr>
                <a:t>kdykes@fsu.edu</a:t>
              </a:r>
            </a:p>
          </p:txBody>
        </p:sp>
        <p:sp>
          <p:nvSpPr>
            <p:cNvPr id="11" name="TextBox 11"/>
            <p:cNvSpPr txBox="1"/>
            <p:nvPr/>
          </p:nvSpPr>
          <p:spPr>
            <a:xfrm>
              <a:off x="1208192" y="7921150"/>
              <a:ext cx="7730449" cy="698077"/>
            </a:xfrm>
            <a:prstGeom prst="rect">
              <a:avLst/>
            </a:prstGeom>
          </p:spPr>
          <p:txBody>
            <a:bodyPr lIns="0" tIns="0" rIns="0" bIns="0" rtlCol="0" anchor="t">
              <a:spAutoFit/>
            </a:bodyPr>
            <a:lstStyle/>
            <a:p>
              <a:pPr algn="ctr">
                <a:lnSpc>
                  <a:spcPts val="4480"/>
                </a:lnSpc>
              </a:pPr>
              <a:r>
                <a:rPr lang="en-US" sz="3200" b="1">
                  <a:solidFill>
                    <a:srgbClr val="782F40"/>
                  </a:solidFill>
                  <a:latin typeface="Open Sans Bold"/>
                  <a:ea typeface="Open Sans Bold"/>
                  <a:cs typeface="Open Sans Bold"/>
                  <a:sym typeface="Open Sans Bold"/>
                </a:rPr>
                <a:t>Latricia Simmons, BSN, RN</a:t>
              </a:r>
            </a:p>
          </p:txBody>
        </p:sp>
        <p:sp>
          <p:nvSpPr>
            <p:cNvPr id="12" name="TextBox 12"/>
            <p:cNvSpPr txBox="1"/>
            <p:nvPr/>
          </p:nvSpPr>
          <p:spPr>
            <a:xfrm>
              <a:off x="819470" y="8566549"/>
              <a:ext cx="8571903" cy="666750"/>
            </a:xfrm>
            <a:prstGeom prst="rect">
              <a:avLst/>
            </a:prstGeom>
          </p:spPr>
          <p:txBody>
            <a:bodyPr lIns="0" tIns="0" rIns="0" bIns="0" rtlCol="0" anchor="t">
              <a:spAutoFit/>
            </a:bodyPr>
            <a:lstStyle/>
            <a:p>
              <a:pPr algn="ctr">
                <a:lnSpc>
                  <a:spcPts val="4200"/>
                </a:lnSpc>
              </a:pPr>
              <a:r>
                <a:rPr lang="en-US" sz="3000">
                  <a:solidFill>
                    <a:srgbClr val="782F40"/>
                  </a:solidFill>
                  <a:latin typeface="Open Sans Light"/>
                  <a:ea typeface="Open Sans Light"/>
                  <a:cs typeface="Open Sans Light"/>
                  <a:sym typeface="Open Sans Light"/>
                </a:rPr>
                <a:t>Assistant Director, Health Services</a:t>
              </a:r>
            </a:p>
          </p:txBody>
        </p:sp>
        <p:sp>
          <p:nvSpPr>
            <p:cNvPr id="13" name="TextBox 13"/>
            <p:cNvSpPr txBox="1"/>
            <p:nvPr/>
          </p:nvSpPr>
          <p:spPr>
            <a:xfrm>
              <a:off x="1390929" y="9176149"/>
              <a:ext cx="6798798" cy="644736"/>
            </a:xfrm>
            <a:prstGeom prst="rect">
              <a:avLst/>
            </a:prstGeom>
          </p:spPr>
          <p:txBody>
            <a:bodyPr lIns="0" tIns="0" rIns="0" bIns="0" rtlCol="0" anchor="t">
              <a:spAutoFit/>
            </a:bodyPr>
            <a:lstStyle/>
            <a:p>
              <a:pPr algn="ctr">
                <a:lnSpc>
                  <a:spcPts val="4060"/>
                </a:lnSpc>
              </a:pPr>
              <a:r>
                <a:rPr lang="en-US" sz="2900" b="1">
                  <a:solidFill>
                    <a:srgbClr val="782F40"/>
                  </a:solidFill>
                  <a:latin typeface="Open Sans Bold"/>
                  <a:ea typeface="Open Sans Bold"/>
                  <a:cs typeface="Open Sans Bold"/>
                  <a:sym typeface="Open Sans Bold"/>
                </a:rPr>
                <a:t>lsimmons@fsu.edu</a:t>
              </a:r>
            </a:p>
          </p:txBody>
        </p:sp>
        <p:sp>
          <p:nvSpPr>
            <p:cNvPr id="14" name="TextBox 14"/>
            <p:cNvSpPr txBox="1"/>
            <p:nvPr/>
          </p:nvSpPr>
          <p:spPr>
            <a:xfrm>
              <a:off x="11395027" y="4520051"/>
              <a:ext cx="10245773" cy="698077"/>
            </a:xfrm>
            <a:prstGeom prst="rect">
              <a:avLst/>
            </a:prstGeom>
          </p:spPr>
          <p:txBody>
            <a:bodyPr lIns="0" tIns="0" rIns="0" bIns="0" rtlCol="0" anchor="t">
              <a:spAutoFit/>
            </a:bodyPr>
            <a:lstStyle/>
            <a:p>
              <a:pPr algn="ctr">
                <a:lnSpc>
                  <a:spcPts val="4480"/>
                </a:lnSpc>
              </a:pPr>
              <a:r>
                <a:rPr lang="en-US" sz="3200" b="1">
                  <a:solidFill>
                    <a:srgbClr val="782F40"/>
                  </a:solidFill>
                  <a:latin typeface="Open Sans Bold"/>
                  <a:ea typeface="Open Sans Bold"/>
                  <a:cs typeface="Open Sans Bold"/>
                  <a:sym typeface="Open Sans Bold"/>
                </a:rPr>
                <a:t>Corey Williams, BSN, RN, PMH-BC</a:t>
              </a:r>
            </a:p>
          </p:txBody>
        </p:sp>
        <p:sp>
          <p:nvSpPr>
            <p:cNvPr id="15" name="TextBox 15"/>
            <p:cNvSpPr txBox="1"/>
            <p:nvPr/>
          </p:nvSpPr>
          <p:spPr>
            <a:xfrm>
              <a:off x="11506770" y="5265540"/>
              <a:ext cx="10022287" cy="2123863"/>
            </a:xfrm>
            <a:prstGeom prst="rect">
              <a:avLst/>
            </a:prstGeom>
          </p:spPr>
          <p:txBody>
            <a:bodyPr lIns="0" tIns="0" rIns="0" bIns="0" rtlCol="0" anchor="t">
              <a:spAutoFit/>
            </a:bodyPr>
            <a:lstStyle/>
            <a:p>
              <a:pPr algn="ctr">
                <a:lnSpc>
                  <a:spcPts val="4200"/>
                </a:lnSpc>
              </a:pPr>
              <a:r>
                <a:rPr lang="en-US" sz="3000">
                  <a:solidFill>
                    <a:srgbClr val="782F40"/>
                  </a:solidFill>
                  <a:latin typeface="Open Sans Light"/>
                  <a:ea typeface="Open Sans Light"/>
                  <a:cs typeface="Open Sans Light"/>
                  <a:sym typeface="Open Sans Light"/>
                </a:rPr>
                <a:t>Mental Health Nurse Navigator</a:t>
              </a:r>
            </a:p>
            <a:p>
              <a:pPr algn="ctr">
                <a:lnSpc>
                  <a:spcPts val="4200"/>
                </a:lnSpc>
              </a:pPr>
              <a:r>
                <a:rPr lang="en-US" sz="3000">
                  <a:solidFill>
                    <a:srgbClr val="782F40"/>
                  </a:solidFill>
                  <a:latin typeface="Open Sans Light"/>
                  <a:ea typeface="Open Sans Light"/>
                  <a:cs typeface="Open Sans Light"/>
                  <a:sym typeface="Open Sans Light"/>
                </a:rPr>
                <a:t>Referral Department Supervisor</a:t>
              </a:r>
            </a:p>
            <a:p>
              <a:pPr algn="ctr">
                <a:lnSpc>
                  <a:spcPts val="4480"/>
                </a:lnSpc>
              </a:pPr>
              <a:endParaRPr lang="en-US" sz="3000">
                <a:solidFill>
                  <a:srgbClr val="782F40"/>
                </a:solidFill>
                <a:latin typeface="Open Sans Light"/>
                <a:ea typeface="Open Sans Light"/>
                <a:cs typeface="Open Sans Light"/>
                <a:sym typeface="Open Sans Light"/>
              </a:endParaRPr>
            </a:p>
          </p:txBody>
        </p:sp>
        <p:sp>
          <p:nvSpPr>
            <p:cNvPr id="16" name="TextBox 16"/>
            <p:cNvSpPr txBox="1"/>
            <p:nvPr/>
          </p:nvSpPr>
          <p:spPr>
            <a:xfrm>
              <a:off x="13230258" y="6764902"/>
              <a:ext cx="6798798" cy="644736"/>
            </a:xfrm>
            <a:prstGeom prst="rect">
              <a:avLst/>
            </a:prstGeom>
          </p:spPr>
          <p:txBody>
            <a:bodyPr lIns="0" tIns="0" rIns="0" bIns="0" rtlCol="0" anchor="t">
              <a:spAutoFit/>
            </a:bodyPr>
            <a:lstStyle/>
            <a:p>
              <a:pPr algn="ctr">
                <a:lnSpc>
                  <a:spcPts val="4060"/>
                </a:lnSpc>
              </a:pPr>
              <a:r>
                <a:rPr lang="en-US" sz="2900" b="1">
                  <a:solidFill>
                    <a:srgbClr val="782F40"/>
                  </a:solidFill>
                  <a:latin typeface="Open Sans Bold"/>
                  <a:ea typeface="Open Sans Bold"/>
                  <a:cs typeface="Open Sans Bold"/>
                  <a:sym typeface="Open Sans Bold"/>
                </a:rPr>
                <a:t>cwilliams5@fsu.edu</a:t>
              </a:r>
            </a:p>
          </p:txBody>
        </p:sp>
        <p:sp>
          <p:nvSpPr>
            <p:cNvPr id="17" name="TextBox 17"/>
            <p:cNvSpPr txBox="1"/>
            <p:nvPr/>
          </p:nvSpPr>
          <p:spPr>
            <a:xfrm>
              <a:off x="13726121" y="1579539"/>
              <a:ext cx="6389456" cy="698077"/>
            </a:xfrm>
            <a:prstGeom prst="rect">
              <a:avLst/>
            </a:prstGeom>
          </p:spPr>
          <p:txBody>
            <a:bodyPr lIns="0" tIns="0" rIns="0" bIns="0" rtlCol="0" anchor="t">
              <a:spAutoFit/>
            </a:bodyPr>
            <a:lstStyle/>
            <a:p>
              <a:pPr algn="ctr">
                <a:lnSpc>
                  <a:spcPts val="4480"/>
                </a:lnSpc>
              </a:pPr>
              <a:r>
                <a:rPr lang="en-US" sz="3200" b="1">
                  <a:solidFill>
                    <a:srgbClr val="782F40"/>
                  </a:solidFill>
                  <a:latin typeface="Open Sans Bold"/>
                  <a:ea typeface="Open Sans Bold"/>
                  <a:cs typeface="Open Sans Bold"/>
                  <a:sym typeface="Open Sans Bold"/>
                </a:rPr>
                <a:t>Mari Kay Avant</a:t>
              </a:r>
            </a:p>
          </p:txBody>
        </p:sp>
        <p:sp>
          <p:nvSpPr>
            <p:cNvPr id="18" name="TextBox 18"/>
            <p:cNvSpPr txBox="1"/>
            <p:nvPr/>
          </p:nvSpPr>
          <p:spPr>
            <a:xfrm>
              <a:off x="12292265" y="2220465"/>
              <a:ext cx="9257168" cy="1377950"/>
            </a:xfrm>
            <a:prstGeom prst="rect">
              <a:avLst/>
            </a:prstGeom>
          </p:spPr>
          <p:txBody>
            <a:bodyPr lIns="0" tIns="0" rIns="0" bIns="0" rtlCol="0" anchor="t">
              <a:spAutoFit/>
            </a:bodyPr>
            <a:lstStyle/>
            <a:p>
              <a:pPr algn="ctr">
                <a:lnSpc>
                  <a:spcPts val="4200"/>
                </a:lnSpc>
              </a:pPr>
              <a:r>
                <a:rPr lang="en-US" sz="3000">
                  <a:solidFill>
                    <a:srgbClr val="782F40"/>
                  </a:solidFill>
                  <a:latin typeface="Open Sans Light"/>
                  <a:ea typeface="Open Sans Light"/>
                  <a:cs typeface="Open Sans Light"/>
                  <a:sym typeface="Open Sans Light"/>
                </a:rPr>
                <a:t>Assistant Director, Public Relations &amp; Appointment Scheduling</a:t>
              </a:r>
            </a:p>
          </p:txBody>
        </p:sp>
        <p:sp>
          <p:nvSpPr>
            <p:cNvPr id="19" name="TextBox 19"/>
            <p:cNvSpPr txBox="1"/>
            <p:nvPr/>
          </p:nvSpPr>
          <p:spPr>
            <a:xfrm>
              <a:off x="12558151" y="3541265"/>
              <a:ext cx="8725396" cy="644736"/>
            </a:xfrm>
            <a:prstGeom prst="rect">
              <a:avLst/>
            </a:prstGeom>
          </p:spPr>
          <p:txBody>
            <a:bodyPr lIns="0" tIns="0" rIns="0" bIns="0" rtlCol="0" anchor="t">
              <a:spAutoFit/>
            </a:bodyPr>
            <a:lstStyle/>
            <a:p>
              <a:pPr algn="ctr">
                <a:lnSpc>
                  <a:spcPts val="4060"/>
                </a:lnSpc>
              </a:pPr>
              <a:r>
                <a:rPr lang="en-US" sz="2900" b="1">
                  <a:solidFill>
                    <a:srgbClr val="782F40"/>
                  </a:solidFill>
                  <a:latin typeface="Open Sans Bold"/>
                  <a:ea typeface="Open Sans Bold"/>
                  <a:cs typeface="Open Sans Bold"/>
                  <a:sym typeface="Open Sans Bold"/>
                </a:rPr>
                <a:t>mavant@fsu.edu</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4060519" y="6079437"/>
            <a:ext cx="3478779" cy="3478779"/>
            <a:chOff x="0" y="0"/>
            <a:chExt cx="6350000" cy="6350000"/>
          </a:xfrm>
        </p:grpSpPr>
        <p:sp>
          <p:nvSpPr>
            <p:cNvPr id="3" name="Freeform 3"/>
            <p:cNvSpPr/>
            <p:nvPr/>
          </p:nvSpPr>
          <p:spPr>
            <a:xfrm>
              <a:off x="19939" y="19939"/>
              <a:ext cx="6310122" cy="6310122"/>
            </a:xfrm>
            <a:custGeom>
              <a:avLst/>
              <a:gdLst/>
              <a:ahLst/>
              <a:cxnLst/>
              <a:rect l="l" t="t" r="r" b="b"/>
              <a:pathLst>
                <a:path w="6310122" h="6310122">
                  <a:moveTo>
                    <a:pt x="6310122" y="0"/>
                  </a:moveTo>
                  <a:lnTo>
                    <a:pt x="6310122" y="6310122"/>
                  </a:lnTo>
                  <a:lnTo>
                    <a:pt x="0" y="6310122"/>
                  </a:lnTo>
                  <a:lnTo>
                    <a:pt x="0" y="0"/>
                  </a:lnTo>
                  <a:lnTo>
                    <a:pt x="6310122" y="0"/>
                  </a:lnTo>
                  <a:close/>
                </a:path>
              </a:pathLst>
            </a:custGeom>
            <a:blipFill>
              <a:blip r:embed="rId2"/>
              <a:stretch>
                <a:fillRect l="-31424" t="-31516" r="-31424" b="-31333"/>
              </a:stretch>
            </a:blipFill>
          </p:spPr>
        </p:sp>
        <p:sp>
          <p:nvSpPr>
            <p:cNvPr id="4" name="Freeform 4"/>
            <p:cNvSpPr/>
            <p:nvPr/>
          </p:nvSpPr>
          <p:spPr>
            <a:xfrm>
              <a:off x="0" y="0"/>
              <a:ext cx="6350000" cy="6350000"/>
            </a:xfrm>
            <a:custGeom>
              <a:avLst/>
              <a:gdLst/>
              <a:ahLst/>
              <a:cxnLst/>
              <a:rect l="l" t="t" r="r" b="b"/>
              <a:pathLst>
                <a:path w="6350000" h="6350000">
                  <a:moveTo>
                    <a:pt x="6350000" y="0"/>
                  </a:moveTo>
                  <a:lnTo>
                    <a:pt x="6350000" y="6350000"/>
                  </a:lnTo>
                  <a:lnTo>
                    <a:pt x="0" y="6350000"/>
                  </a:lnTo>
                  <a:lnTo>
                    <a:pt x="0" y="0"/>
                  </a:lnTo>
                  <a:lnTo>
                    <a:pt x="6350000" y="0"/>
                  </a:lnTo>
                  <a:close/>
                </a:path>
              </a:pathLst>
            </a:custGeom>
            <a:blipFill>
              <a:blip r:embed="rId3"/>
              <a:stretch>
                <a:fillRect/>
              </a:stretch>
            </a:blipFill>
          </p:spPr>
        </p:sp>
      </p:grpSp>
      <p:pic>
        <p:nvPicPr>
          <p:cNvPr id="5" name="Picture 5"/>
          <p:cNvPicPr>
            <a:picLocks noChangeAspect="1"/>
          </p:cNvPicPr>
          <p:nvPr/>
        </p:nvPicPr>
        <p:blipFill>
          <a:blip r:embed="rId4"/>
          <a:stretch>
            <a:fillRect/>
          </a:stretch>
        </p:blipFill>
        <p:spPr>
          <a:xfrm>
            <a:off x="3971139" y="5990057"/>
            <a:ext cx="3657539" cy="3657539"/>
          </a:xfrm>
          <a:prstGeom prst="rect">
            <a:avLst/>
          </a:prstGeom>
        </p:spPr>
      </p:pic>
      <p:sp>
        <p:nvSpPr>
          <p:cNvPr id="9" name="Freeform 9"/>
          <p:cNvSpPr/>
          <p:nvPr/>
        </p:nvSpPr>
        <p:spPr>
          <a:xfrm rot="5295015">
            <a:off x="2709445" y="4857203"/>
            <a:ext cx="2424571" cy="909214"/>
          </a:xfrm>
          <a:custGeom>
            <a:avLst/>
            <a:gdLst/>
            <a:ahLst/>
            <a:cxnLst/>
            <a:rect l="l" t="t" r="r" b="b"/>
            <a:pathLst>
              <a:path w="2424571" h="909214">
                <a:moveTo>
                  <a:pt x="0" y="0"/>
                </a:moveTo>
                <a:lnTo>
                  <a:pt x="2424571" y="0"/>
                </a:lnTo>
                <a:lnTo>
                  <a:pt x="2424571" y="909214"/>
                </a:lnTo>
                <a:lnTo>
                  <a:pt x="0" y="9092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TextBox 10"/>
          <p:cNvSpPr txBox="1"/>
          <p:nvPr/>
        </p:nvSpPr>
        <p:spPr>
          <a:xfrm>
            <a:off x="1283488" y="775575"/>
            <a:ext cx="13303729" cy="2147571"/>
          </a:xfrm>
          <a:prstGeom prst="rect">
            <a:avLst/>
          </a:prstGeom>
        </p:spPr>
        <p:txBody>
          <a:bodyPr lIns="0" tIns="0" rIns="0" bIns="0" rtlCol="0" anchor="t">
            <a:spAutoFit/>
          </a:bodyPr>
          <a:lstStyle/>
          <a:p>
            <a:pPr algn="l">
              <a:lnSpc>
                <a:spcPts val="8679"/>
              </a:lnSpc>
            </a:pPr>
            <a:r>
              <a:rPr lang="en-US" sz="6199" b="1">
                <a:solidFill>
                  <a:srgbClr val="782F40"/>
                </a:solidFill>
                <a:latin typeface="Open Sans Bold"/>
                <a:ea typeface="Open Sans Bold"/>
                <a:cs typeface="Open Sans Bold"/>
                <a:sym typeface="Open Sans Bold"/>
              </a:rPr>
              <a:t>New Student Information &amp; </a:t>
            </a:r>
          </a:p>
          <a:p>
            <a:pPr algn="l">
              <a:lnSpc>
                <a:spcPts val="8679"/>
              </a:lnSpc>
            </a:pPr>
            <a:r>
              <a:rPr lang="en-US" sz="6199" b="1">
                <a:solidFill>
                  <a:srgbClr val="782F40"/>
                </a:solidFill>
                <a:latin typeface="Open Sans Bold"/>
                <a:ea typeface="Open Sans Bold"/>
                <a:cs typeface="Open Sans Bold"/>
                <a:sym typeface="Open Sans Bold"/>
              </a:rPr>
              <a:t>This Presentation</a:t>
            </a:r>
          </a:p>
        </p:txBody>
      </p:sp>
      <p:sp>
        <p:nvSpPr>
          <p:cNvPr id="11" name="TextBox 11"/>
          <p:cNvSpPr txBox="1"/>
          <p:nvPr/>
        </p:nvSpPr>
        <p:spPr>
          <a:xfrm>
            <a:off x="1595502" y="3292251"/>
            <a:ext cx="3669636" cy="920102"/>
          </a:xfrm>
          <a:prstGeom prst="rect">
            <a:avLst/>
          </a:prstGeom>
        </p:spPr>
        <p:txBody>
          <a:bodyPr lIns="0" tIns="0" rIns="0" bIns="0" rtlCol="0" anchor="t">
            <a:spAutoFit/>
          </a:bodyPr>
          <a:lstStyle/>
          <a:p>
            <a:pPr algn="ctr">
              <a:lnSpc>
                <a:spcPts val="7560"/>
              </a:lnSpc>
              <a:spcBef>
                <a:spcPct val="0"/>
              </a:spcBef>
            </a:pPr>
            <a:r>
              <a:rPr lang="en-US" sz="5400" b="1">
                <a:solidFill>
                  <a:srgbClr val="782F40"/>
                </a:solidFill>
                <a:latin typeface="Canva Sans Bold"/>
                <a:ea typeface="Canva Sans Bold"/>
                <a:cs typeface="Canva Sans Bold"/>
                <a:sym typeface="Canva Sans Bold"/>
              </a:rPr>
              <a:t>Scan me</a:t>
            </a:r>
          </a:p>
        </p:txBody>
      </p:sp>
      <p:pic>
        <p:nvPicPr>
          <p:cNvPr id="13" name="Picture 12">
            <a:extLst>
              <a:ext uri="{FF2B5EF4-FFF2-40B4-BE49-F238E27FC236}">
                <a16:creationId xmlns:a16="http://schemas.microsoft.com/office/drawing/2014/main" id="{D6BB6EE6-5B18-454C-98C5-F7FDD87042D2}"/>
              </a:ext>
            </a:extLst>
          </p:cNvPr>
          <p:cNvPicPr>
            <a:picLocks noChangeAspect="1"/>
          </p:cNvPicPr>
          <p:nvPr/>
        </p:nvPicPr>
        <p:blipFill>
          <a:blip r:embed="rId7"/>
          <a:stretch>
            <a:fillRect/>
          </a:stretch>
        </p:blipFill>
        <p:spPr>
          <a:xfrm>
            <a:off x="8649634" y="2215982"/>
            <a:ext cx="7772400" cy="585503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64784" y="2125717"/>
            <a:ext cx="6359332" cy="6852938"/>
            <a:chOff x="0" y="0"/>
            <a:chExt cx="911833" cy="982609"/>
          </a:xfrm>
        </p:grpSpPr>
        <p:sp>
          <p:nvSpPr>
            <p:cNvPr id="3" name="Freeform 3"/>
            <p:cNvSpPr/>
            <p:nvPr/>
          </p:nvSpPr>
          <p:spPr>
            <a:xfrm>
              <a:off x="0" y="0"/>
              <a:ext cx="911833" cy="982609"/>
            </a:xfrm>
            <a:custGeom>
              <a:avLst/>
              <a:gdLst/>
              <a:ahLst/>
              <a:cxnLst/>
              <a:rect l="l" t="t" r="r" b="b"/>
              <a:pathLst>
                <a:path w="911833" h="982609">
                  <a:moveTo>
                    <a:pt x="0" y="0"/>
                  </a:moveTo>
                  <a:lnTo>
                    <a:pt x="911833" y="0"/>
                  </a:lnTo>
                  <a:lnTo>
                    <a:pt x="911833" y="982609"/>
                  </a:lnTo>
                  <a:lnTo>
                    <a:pt x="0" y="982609"/>
                  </a:lnTo>
                  <a:close/>
                </a:path>
              </a:pathLst>
            </a:custGeom>
            <a:blipFill>
              <a:blip r:embed="rId2"/>
              <a:stretch>
                <a:fillRect t="-6034" b="-6034"/>
              </a:stretch>
            </a:blipFill>
          </p:spPr>
        </p:sp>
      </p:grpSp>
      <p:sp>
        <p:nvSpPr>
          <p:cNvPr id="4" name="Freeform 4"/>
          <p:cNvSpPr/>
          <p:nvPr/>
        </p:nvSpPr>
        <p:spPr>
          <a:xfrm rot="-4551500">
            <a:off x="13127467" y="613090"/>
            <a:ext cx="1518518" cy="2349738"/>
          </a:xfrm>
          <a:custGeom>
            <a:avLst/>
            <a:gdLst/>
            <a:ahLst/>
            <a:cxnLst/>
            <a:rect l="l" t="t" r="r" b="b"/>
            <a:pathLst>
              <a:path w="1518518" h="2349738">
                <a:moveTo>
                  <a:pt x="0" y="0"/>
                </a:moveTo>
                <a:lnTo>
                  <a:pt x="1518518" y="0"/>
                </a:lnTo>
                <a:lnTo>
                  <a:pt x="1518518" y="2349738"/>
                </a:lnTo>
                <a:lnTo>
                  <a:pt x="0" y="23497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1028700" y="2068567"/>
            <a:ext cx="6586652" cy="6493509"/>
          </a:xfrm>
          <a:prstGeom prst="rect">
            <a:avLst/>
          </a:prstGeom>
        </p:spPr>
        <p:txBody>
          <a:bodyPr lIns="0" tIns="0" rIns="0" bIns="0" rtlCol="0" anchor="t">
            <a:spAutoFit/>
          </a:bodyPr>
          <a:lstStyle/>
          <a:p>
            <a:pPr marL="669301" lvl="1" indent="-334650" algn="just">
              <a:lnSpc>
                <a:spcPts val="4340"/>
              </a:lnSpc>
              <a:buFont typeface="Arial"/>
              <a:buChar char="•"/>
            </a:pPr>
            <a:r>
              <a:rPr lang="en-US" sz="3100" b="1">
                <a:solidFill>
                  <a:srgbClr val="782F40"/>
                </a:solidFill>
                <a:latin typeface="Open Sans Bold"/>
                <a:ea typeface="Open Sans Bold"/>
                <a:cs typeface="Open Sans Bold"/>
                <a:sym typeface="Open Sans Bold"/>
              </a:rPr>
              <a:t>Monday through Friday​</a:t>
            </a:r>
          </a:p>
          <a:p>
            <a:pPr marL="669301" lvl="1" indent="-334650" algn="l">
              <a:lnSpc>
                <a:spcPts val="4340"/>
              </a:lnSpc>
              <a:buFont typeface="Arial"/>
              <a:buChar char="•"/>
            </a:pPr>
            <a:r>
              <a:rPr lang="en-US" sz="3100" b="1">
                <a:solidFill>
                  <a:srgbClr val="782F40"/>
                </a:solidFill>
                <a:latin typeface="Open Sans Bold"/>
                <a:ea typeface="Open Sans Bold"/>
                <a:cs typeface="Open Sans Bold"/>
                <a:sym typeface="Open Sans Bold"/>
              </a:rPr>
              <a:t>Appointments available 8:00AM – 4:00PM​</a:t>
            </a:r>
          </a:p>
          <a:p>
            <a:pPr marL="1338602" lvl="2" indent="-446201" algn="l">
              <a:lnSpc>
                <a:spcPts val="4340"/>
              </a:lnSpc>
              <a:buFont typeface="Arial"/>
              <a:buChar char="⚬"/>
            </a:pPr>
            <a:r>
              <a:rPr lang="en-US" sz="3100">
                <a:solidFill>
                  <a:srgbClr val="782F40"/>
                </a:solidFill>
                <a:latin typeface="Open Sans"/>
                <a:ea typeface="Open Sans"/>
                <a:cs typeface="Open Sans"/>
                <a:sym typeface="Open Sans"/>
              </a:rPr>
              <a:t>Appointment-based system</a:t>
            </a:r>
          </a:p>
          <a:p>
            <a:pPr marL="1338602" lvl="2" indent="-446201" algn="l">
              <a:lnSpc>
                <a:spcPts val="4340"/>
              </a:lnSpc>
              <a:buFont typeface="Arial"/>
              <a:buChar char="⚬"/>
            </a:pPr>
            <a:r>
              <a:rPr lang="en-US" sz="3100">
                <a:solidFill>
                  <a:srgbClr val="782F40"/>
                </a:solidFill>
                <a:latin typeface="Open Sans"/>
                <a:ea typeface="Open Sans"/>
                <a:cs typeface="Open Sans"/>
                <a:sym typeface="Open Sans"/>
              </a:rPr>
              <a:t>Appointments can be scheduled online, by phone, or in-person ​</a:t>
            </a:r>
          </a:p>
          <a:p>
            <a:pPr marL="1338602" lvl="2" indent="-446201" algn="l">
              <a:lnSpc>
                <a:spcPts val="4340"/>
              </a:lnSpc>
              <a:buFont typeface="Arial"/>
              <a:buChar char="⚬"/>
            </a:pPr>
            <a:r>
              <a:rPr lang="en-US" sz="3100">
                <a:solidFill>
                  <a:srgbClr val="782F40"/>
                </a:solidFill>
                <a:latin typeface="Open Sans"/>
                <a:ea typeface="Open Sans"/>
                <a:cs typeface="Open Sans"/>
                <a:sym typeface="Open Sans"/>
              </a:rPr>
              <a:t>Staffing available until 5:00PM</a:t>
            </a:r>
            <a:r>
              <a:rPr lang="en-US" sz="3100" b="1">
                <a:solidFill>
                  <a:srgbClr val="782F40"/>
                </a:solidFill>
                <a:latin typeface="Open Sans Bold"/>
                <a:ea typeface="Open Sans Bold"/>
                <a:cs typeface="Open Sans Bold"/>
                <a:sym typeface="Open Sans Bold"/>
              </a:rPr>
              <a:t>​​​</a:t>
            </a:r>
          </a:p>
          <a:p>
            <a:pPr marL="669301" lvl="1" indent="-334650" algn="l">
              <a:lnSpc>
                <a:spcPts val="4340"/>
              </a:lnSpc>
              <a:buFont typeface="Arial"/>
              <a:buChar char="•"/>
            </a:pPr>
            <a:r>
              <a:rPr lang="en-US" sz="3100" b="1">
                <a:solidFill>
                  <a:srgbClr val="782F40"/>
                </a:solidFill>
                <a:latin typeface="Open Sans Bold"/>
                <a:ea typeface="Open Sans Bold"/>
                <a:cs typeface="Open Sans Bold"/>
                <a:sym typeface="Open Sans Bold"/>
              </a:rPr>
              <a:t>Located at the Mary B. Coburn Health &amp; Wellness Center</a:t>
            </a:r>
          </a:p>
        </p:txBody>
      </p:sp>
      <p:sp>
        <p:nvSpPr>
          <p:cNvPr id="6" name="TextBox 6"/>
          <p:cNvSpPr txBox="1"/>
          <p:nvPr/>
        </p:nvSpPr>
        <p:spPr>
          <a:xfrm>
            <a:off x="1028700" y="914400"/>
            <a:ext cx="11683157" cy="1052183"/>
          </a:xfrm>
          <a:prstGeom prst="rect">
            <a:avLst/>
          </a:prstGeom>
        </p:spPr>
        <p:txBody>
          <a:bodyPr lIns="0" tIns="0" rIns="0" bIns="0" rtlCol="0" anchor="t">
            <a:spAutoFit/>
          </a:bodyPr>
          <a:lstStyle/>
          <a:p>
            <a:pPr algn="ctr">
              <a:lnSpc>
                <a:spcPts val="8680"/>
              </a:lnSpc>
            </a:pPr>
            <a:r>
              <a:rPr lang="en-US" sz="6200" b="1">
                <a:solidFill>
                  <a:srgbClr val="782F40"/>
                </a:solidFill>
                <a:latin typeface="Canva Sans Bold"/>
                <a:ea typeface="Canva Sans Bold"/>
                <a:cs typeface="Canva Sans Bold"/>
                <a:sym typeface="Canva Sans Bold"/>
              </a:rPr>
              <a:t>Hours of Operation &amp; Location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718083" y="3209860"/>
            <a:ext cx="5227887" cy="349249"/>
          </a:xfrm>
          <a:prstGeom prst="rect">
            <a:avLst/>
          </a:prstGeom>
        </p:spPr>
        <p:txBody>
          <a:bodyPr lIns="0" tIns="0" rIns="0" bIns="0" rtlCol="0" anchor="t">
            <a:spAutoFit/>
          </a:bodyPr>
          <a:lstStyle/>
          <a:p>
            <a:pPr algn="l">
              <a:lnSpc>
                <a:spcPts val="2800"/>
              </a:lnSpc>
            </a:pPr>
            <a:r>
              <a:rPr lang="en-US" sz="2000" b="1">
                <a:solidFill>
                  <a:srgbClr val="000000"/>
                </a:solidFill>
                <a:latin typeface="Canva Sans Bold"/>
                <a:ea typeface="Canva Sans Bold"/>
                <a:cs typeface="Canva Sans Bold"/>
                <a:sym typeface="Canva Sans Bold"/>
              </a:rPr>
              <a:t>Diagnostic Imaging (x-rays, ultrasounds)</a:t>
            </a:r>
          </a:p>
        </p:txBody>
      </p:sp>
      <p:sp>
        <p:nvSpPr>
          <p:cNvPr id="3" name="TextBox 3"/>
          <p:cNvSpPr txBox="1"/>
          <p:nvPr/>
        </p:nvSpPr>
        <p:spPr>
          <a:xfrm>
            <a:off x="9718083" y="3978209"/>
            <a:ext cx="1966834" cy="349249"/>
          </a:xfrm>
          <a:prstGeom prst="rect">
            <a:avLst/>
          </a:prstGeom>
        </p:spPr>
        <p:txBody>
          <a:bodyPr lIns="0" tIns="0" rIns="0" bIns="0" rtlCol="0" anchor="t">
            <a:spAutoFit/>
          </a:bodyPr>
          <a:lstStyle/>
          <a:p>
            <a:pPr algn="l">
              <a:lnSpc>
                <a:spcPts val="2800"/>
              </a:lnSpc>
            </a:pPr>
            <a:r>
              <a:rPr lang="en-US" sz="2000" b="1">
                <a:solidFill>
                  <a:srgbClr val="000000"/>
                </a:solidFill>
                <a:latin typeface="Canva Sans Bold"/>
                <a:ea typeface="Canva Sans Bold"/>
                <a:cs typeface="Canva Sans Bold"/>
                <a:sym typeface="Canva Sans Bold"/>
              </a:rPr>
              <a:t>Immunizations</a:t>
            </a:r>
          </a:p>
        </p:txBody>
      </p:sp>
      <p:sp>
        <p:nvSpPr>
          <p:cNvPr id="4" name="TextBox 4"/>
          <p:cNvSpPr txBox="1"/>
          <p:nvPr/>
        </p:nvSpPr>
        <p:spPr>
          <a:xfrm>
            <a:off x="9718083" y="4746558"/>
            <a:ext cx="2269725" cy="349249"/>
          </a:xfrm>
          <a:prstGeom prst="rect">
            <a:avLst/>
          </a:prstGeom>
        </p:spPr>
        <p:txBody>
          <a:bodyPr lIns="0" tIns="0" rIns="0" bIns="0" rtlCol="0" anchor="t">
            <a:spAutoFit/>
          </a:bodyPr>
          <a:lstStyle/>
          <a:p>
            <a:pPr algn="l">
              <a:lnSpc>
                <a:spcPts val="2800"/>
              </a:lnSpc>
            </a:pPr>
            <a:r>
              <a:rPr lang="en-US" sz="2000" b="1">
                <a:solidFill>
                  <a:srgbClr val="000000"/>
                </a:solidFill>
                <a:latin typeface="Canva Sans Bold"/>
                <a:ea typeface="Canva Sans Bold"/>
                <a:cs typeface="Canva Sans Bold"/>
                <a:sym typeface="Canva Sans Bold"/>
              </a:rPr>
              <a:t>Allergy Injections</a:t>
            </a:r>
          </a:p>
        </p:txBody>
      </p:sp>
      <p:sp>
        <p:nvSpPr>
          <p:cNvPr id="5" name="TextBox 5"/>
          <p:cNvSpPr txBox="1"/>
          <p:nvPr/>
        </p:nvSpPr>
        <p:spPr>
          <a:xfrm>
            <a:off x="9718083" y="5514907"/>
            <a:ext cx="1966834" cy="349249"/>
          </a:xfrm>
          <a:prstGeom prst="rect">
            <a:avLst/>
          </a:prstGeom>
        </p:spPr>
        <p:txBody>
          <a:bodyPr lIns="0" tIns="0" rIns="0" bIns="0" rtlCol="0" anchor="t">
            <a:spAutoFit/>
          </a:bodyPr>
          <a:lstStyle/>
          <a:p>
            <a:pPr algn="l">
              <a:lnSpc>
                <a:spcPts val="2800"/>
              </a:lnSpc>
            </a:pPr>
            <a:r>
              <a:rPr lang="en-US" sz="2000" b="1">
                <a:solidFill>
                  <a:srgbClr val="000000"/>
                </a:solidFill>
                <a:latin typeface="Canva Sans Bold"/>
                <a:ea typeface="Canva Sans Bold"/>
                <a:cs typeface="Canva Sans Bold"/>
                <a:sym typeface="Canva Sans Bold"/>
              </a:rPr>
              <a:t>Lab Services</a:t>
            </a:r>
          </a:p>
        </p:txBody>
      </p:sp>
      <p:sp>
        <p:nvSpPr>
          <p:cNvPr id="6" name="TextBox 6"/>
          <p:cNvSpPr txBox="1"/>
          <p:nvPr/>
        </p:nvSpPr>
        <p:spPr>
          <a:xfrm>
            <a:off x="1028700" y="7340532"/>
            <a:ext cx="4734074" cy="701674"/>
          </a:xfrm>
          <a:prstGeom prst="rect">
            <a:avLst/>
          </a:prstGeom>
        </p:spPr>
        <p:txBody>
          <a:bodyPr lIns="0" tIns="0" rIns="0" bIns="0" rtlCol="0" anchor="t">
            <a:spAutoFit/>
          </a:bodyPr>
          <a:lstStyle/>
          <a:p>
            <a:pPr algn="l">
              <a:lnSpc>
                <a:spcPts val="2800"/>
              </a:lnSpc>
            </a:pPr>
            <a:r>
              <a:rPr lang="en-US" sz="2000" b="1">
                <a:solidFill>
                  <a:srgbClr val="000000"/>
                </a:solidFill>
                <a:latin typeface="Canva Sans Bold"/>
                <a:ea typeface="Canva Sans Bold"/>
                <a:cs typeface="Canva Sans Bold"/>
                <a:sym typeface="Canva Sans Bold"/>
              </a:rPr>
              <a:t>Routine follow-ups and Chronic medical care</a:t>
            </a:r>
          </a:p>
        </p:txBody>
      </p:sp>
      <p:sp>
        <p:nvSpPr>
          <p:cNvPr id="7" name="TextBox 7"/>
          <p:cNvSpPr txBox="1"/>
          <p:nvPr/>
        </p:nvSpPr>
        <p:spPr>
          <a:xfrm>
            <a:off x="1028700" y="3209860"/>
            <a:ext cx="7803200" cy="701674"/>
          </a:xfrm>
          <a:prstGeom prst="rect">
            <a:avLst/>
          </a:prstGeom>
        </p:spPr>
        <p:txBody>
          <a:bodyPr lIns="0" tIns="0" rIns="0" bIns="0" rtlCol="0" anchor="t">
            <a:spAutoFit/>
          </a:bodyPr>
          <a:lstStyle/>
          <a:p>
            <a:pPr algn="l">
              <a:lnSpc>
                <a:spcPts val="2800"/>
              </a:lnSpc>
            </a:pPr>
            <a:r>
              <a:rPr lang="en-US" sz="2000" b="1">
                <a:solidFill>
                  <a:srgbClr val="000000"/>
                </a:solidFill>
                <a:latin typeface="Canva Sans Bold"/>
                <a:ea typeface="Canva Sans Bold"/>
                <a:cs typeface="Canva Sans Bold"/>
                <a:sym typeface="Canva Sans Bold"/>
              </a:rPr>
              <a:t>Well and preventative physicals (athletic, band, women’s annual exams</a:t>
            </a:r>
          </a:p>
        </p:txBody>
      </p:sp>
      <p:sp>
        <p:nvSpPr>
          <p:cNvPr id="8" name="TextBox 8"/>
          <p:cNvSpPr txBox="1"/>
          <p:nvPr/>
        </p:nvSpPr>
        <p:spPr>
          <a:xfrm>
            <a:off x="1028700" y="2441511"/>
            <a:ext cx="3443170" cy="349249"/>
          </a:xfrm>
          <a:prstGeom prst="rect">
            <a:avLst/>
          </a:prstGeom>
        </p:spPr>
        <p:txBody>
          <a:bodyPr lIns="0" tIns="0" rIns="0" bIns="0" rtlCol="0" anchor="t">
            <a:spAutoFit/>
          </a:bodyPr>
          <a:lstStyle/>
          <a:p>
            <a:pPr algn="l">
              <a:lnSpc>
                <a:spcPts val="2800"/>
              </a:lnSpc>
            </a:pPr>
            <a:r>
              <a:rPr lang="en-US" sz="2000" b="1">
                <a:solidFill>
                  <a:srgbClr val="000000"/>
                </a:solidFill>
                <a:latin typeface="Canva Sans Bold"/>
                <a:ea typeface="Canva Sans Bold"/>
                <a:cs typeface="Canva Sans Bold"/>
                <a:sym typeface="Canva Sans Bold"/>
              </a:rPr>
              <a:t>Mental Health </a:t>
            </a:r>
          </a:p>
        </p:txBody>
      </p:sp>
      <p:sp>
        <p:nvSpPr>
          <p:cNvPr id="9" name="TextBox 9"/>
          <p:cNvSpPr txBox="1"/>
          <p:nvPr/>
        </p:nvSpPr>
        <p:spPr>
          <a:xfrm>
            <a:off x="9718083" y="6283257"/>
            <a:ext cx="2422912" cy="349249"/>
          </a:xfrm>
          <a:prstGeom prst="rect">
            <a:avLst/>
          </a:prstGeom>
        </p:spPr>
        <p:txBody>
          <a:bodyPr lIns="0" tIns="0" rIns="0" bIns="0" rtlCol="0" anchor="t">
            <a:spAutoFit/>
          </a:bodyPr>
          <a:lstStyle/>
          <a:p>
            <a:pPr algn="l">
              <a:lnSpc>
                <a:spcPts val="2800"/>
              </a:lnSpc>
            </a:pPr>
            <a:r>
              <a:rPr lang="en-US" sz="2000" b="1">
                <a:solidFill>
                  <a:srgbClr val="000000"/>
                </a:solidFill>
                <a:latin typeface="Canva Sans Bold"/>
                <a:ea typeface="Canva Sans Bold"/>
                <a:cs typeface="Canva Sans Bold"/>
                <a:sym typeface="Canva Sans Bold"/>
              </a:rPr>
              <a:t>Medication Refills</a:t>
            </a:r>
          </a:p>
        </p:txBody>
      </p:sp>
      <p:sp>
        <p:nvSpPr>
          <p:cNvPr id="10" name="TextBox 10"/>
          <p:cNvSpPr txBox="1"/>
          <p:nvPr/>
        </p:nvSpPr>
        <p:spPr>
          <a:xfrm>
            <a:off x="9718083" y="2441562"/>
            <a:ext cx="2422912" cy="349249"/>
          </a:xfrm>
          <a:prstGeom prst="rect">
            <a:avLst/>
          </a:prstGeom>
        </p:spPr>
        <p:txBody>
          <a:bodyPr lIns="0" tIns="0" rIns="0" bIns="0" rtlCol="0" anchor="t">
            <a:spAutoFit/>
          </a:bodyPr>
          <a:lstStyle/>
          <a:p>
            <a:pPr algn="l">
              <a:lnSpc>
                <a:spcPts val="2800"/>
              </a:lnSpc>
            </a:pPr>
            <a:r>
              <a:rPr lang="en-US" sz="2000" b="1">
                <a:solidFill>
                  <a:srgbClr val="000000"/>
                </a:solidFill>
                <a:latin typeface="Canva Sans Bold"/>
                <a:ea typeface="Canva Sans Bold"/>
                <a:cs typeface="Canva Sans Bold"/>
                <a:sym typeface="Canva Sans Bold"/>
              </a:rPr>
              <a:t>Physical Therapy</a:t>
            </a:r>
          </a:p>
        </p:txBody>
      </p:sp>
      <p:sp>
        <p:nvSpPr>
          <p:cNvPr id="11" name="TextBox 11"/>
          <p:cNvSpPr txBox="1"/>
          <p:nvPr/>
        </p:nvSpPr>
        <p:spPr>
          <a:xfrm>
            <a:off x="1028700" y="5098983"/>
            <a:ext cx="7250853" cy="701674"/>
          </a:xfrm>
          <a:prstGeom prst="rect">
            <a:avLst/>
          </a:prstGeom>
        </p:spPr>
        <p:txBody>
          <a:bodyPr lIns="0" tIns="0" rIns="0" bIns="0" rtlCol="0" anchor="t">
            <a:spAutoFit/>
          </a:bodyPr>
          <a:lstStyle/>
          <a:p>
            <a:pPr algn="l">
              <a:lnSpc>
                <a:spcPts val="2800"/>
              </a:lnSpc>
            </a:pPr>
            <a:r>
              <a:rPr lang="en-US" sz="2000" b="1">
                <a:solidFill>
                  <a:srgbClr val="000000"/>
                </a:solidFill>
                <a:latin typeface="Canva Sans Bold"/>
                <a:ea typeface="Canva Sans Bold"/>
                <a:cs typeface="Canva Sans Bold"/>
                <a:sym typeface="Canva Sans Bold"/>
              </a:rPr>
              <a:t>Women’s Care (full-service gyn care with the exception of OB care)</a:t>
            </a:r>
          </a:p>
        </p:txBody>
      </p:sp>
      <p:sp>
        <p:nvSpPr>
          <p:cNvPr id="12" name="TextBox 12"/>
          <p:cNvSpPr txBox="1"/>
          <p:nvPr/>
        </p:nvSpPr>
        <p:spPr>
          <a:xfrm>
            <a:off x="1028700" y="6219757"/>
            <a:ext cx="5681081" cy="701674"/>
          </a:xfrm>
          <a:prstGeom prst="rect">
            <a:avLst/>
          </a:prstGeom>
        </p:spPr>
        <p:txBody>
          <a:bodyPr lIns="0" tIns="0" rIns="0" bIns="0" rtlCol="0" anchor="t">
            <a:spAutoFit/>
          </a:bodyPr>
          <a:lstStyle/>
          <a:p>
            <a:pPr algn="l">
              <a:lnSpc>
                <a:spcPts val="2800"/>
              </a:lnSpc>
            </a:pPr>
            <a:r>
              <a:rPr lang="en-US" sz="2000" b="1">
                <a:solidFill>
                  <a:srgbClr val="000000"/>
                </a:solidFill>
                <a:latin typeface="Canva Sans Bold"/>
                <a:ea typeface="Canva Sans Bold"/>
                <a:cs typeface="Canva Sans Bold"/>
                <a:sym typeface="Canva Sans Bold"/>
              </a:rPr>
              <a:t>Virtual Services that are amenable to telemedicine</a:t>
            </a:r>
          </a:p>
        </p:txBody>
      </p:sp>
      <p:sp>
        <p:nvSpPr>
          <p:cNvPr id="13" name="Freeform 13"/>
          <p:cNvSpPr/>
          <p:nvPr/>
        </p:nvSpPr>
        <p:spPr>
          <a:xfrm>
            <a:off x="13418841" y="6390688"/>
            <a:ext cx="2307580" cy="2648987"/>
          </a:xfrm>
          <a:custGeom>
            <a:avLst/>
            <a:gdLst/>
            <a:ahLst/>
            <a:cxnLst/>
            <a:rect l="l" t="t" r="r" b="b"/>
            <a:pathLst>
              <a:path w="2307580" h="2648987">
                <a:moveTo>
                  <a:pt x="0" y="0"/>
                </a:moveTo>
                <a:lnTo>
                  <a:pt x="2307580" y="0"/>
                </a:lnTo>
                <a:lnTo>
                  <a:pt x="2307580" y="2648986"/>
                </a:lnTo>
                <a:lnTo>
                  <a:pt x="0" y="2648986"/>
                </a:lnTo>
                <a:lnTo>
                  <a:pt x="0" y="0"/>
                </a:lnTo>
                <a:close/>
              </a:path>
            </a:pathLst>
          </a:custGeom>
          <a:blipFill>
            <a:blip r:embed="rId2"/>
            <a:stretch>
              <a:fillRect/>
            </a:stretch>
          </a:blipFill>
        </p:spPr>
      </p:sp>
      <p:sp>
        <p:nvSpPr>
          <p:cNvPr id="14" name="TextBox 14"/>
          <p:cNvSpPr txBox="1"/>
          <p:nvPr/>
        </p:nvSpPr>
        <p:spPr>
          <a:xfrm>
            <a:off x="1028700" y="753161"/>
            <a:ext cx="10959108" cy="1052183"/>
          </a:xfrm>
          <a:prstGeom prst="rect">
            <a:avLst/>
          </a:prstGeom>
        </p:spPr>
        <p:txBody>
          <a:bodyPr lIns="0" tIns="0" rIns="0" bIns="0" rtlCol="0" anchor="t">
            <a:spAutoFit/>
          </a:bodyPr>
          <a:lstStyle/>
          <a:p>
            <a:pPr algn="ctr">
              <a:lnSpc>
                <a:spcPts val="8680"/>
              </a:lnSpc>
            </a:pPr>
            <a:r>
              <a:rPr lang="en-US" sz="6200" b="1">
                <a:solidFill>
                  <a:srgbClr val="782F40"/>
                </a:solidFill>
                <a:latin typeface="Open Sans Bold"/>
                <a:ea typeface="Open Sans Bold"/>
                <a:cs typeface="Open Sans Bold"/>
                <a:sym typeface="Open Sans Bold"/>
              </a:rPr>
              <a:t>Appointments available for:</a:t>
            </a:r>
          </a:p>
        </p:txBody>
      </p:sp>
      <p:sp>
        <p:nvSpPr>
          <p:cNvPr id="15" name="TextBox 15"/>
          <p:cNvSpPr txBox="1"/>
          <p:nvPr/>
        </p:nvSpPr>
        <p:spPr>
          <a:xfrm>
            <a:off x="9718083" y="7819955"/>
            <a:ext cx="3090894" cy="349249"/>
          </a:xfrm>
          <a:prstGeom prst="rect">
            <a:avLst/>
          </a:prstGeom>
        </p:spPr>
        <p:txBody>
          <a:bodyPr lIns="0" tIns="0" rIns="0" bIns="0" rtlCol="0" anchor="t">
            <a:spAutoFit/>
          </a:bodyPr>
          <a:lstStyle/>
          <a:p>
            <a:pPr algn="l">
              <a:lnSpc>
                <a:spcPts val="2800"/>
              </a:lnSpc>
            </a:pPr>
            <a:r>
              <a:rPr lang="en-US" sz="2000" b="1">
                <a:solidFill>
                  <a:srgbClr val="000000"/>
                </a:solidFill>
                <a:latin typeface="Canva Sans Bold"/>
                <a:ea typeface="Canva Sans Bold"/>
                <a:cs typeface="Canva Sans Bold"/>
                <a:sym typeface="Canva Sans Bold"/>
              </a:rPr>
              <a:t>Acute illness and injury</a:t>
            </a:r>
          </a:p>
        </p:txBody>
      </p:sp>
      <p:sp>
        <p:nvSpPr>
          <p:cNvPr id="16" name="TextBox 16"/>
          <p:cNvSpPr txBox="1"/>
          <p:nvPr/>
        </p:nvSpPr>
        <p:spPr>
          <a:xfrm>
            <a:off x="9718083" y="7051606"/>
            <a:ext cx="2422912" cy="349249"/>
          </a:xfrm>
          <a:prstGeom prst="rect">
            <a:avLst/>
          </a:prstGeom>
        </p:spPr>
        <p:txBody>
          <a:bodyPr lIns="0" tIns="0" rIns="0" bIns="0" rtlCol="0" anchor="t">
            <a:spAutoFit/>
          </a:bodyPr>
          <a:lstStyle/>
          <a:p>
            <a:pPr algn="l">
              <a:lnSpc>
                <a:spcPts val="2800"/>
              </a:lnSpc>
            </a:pPr>
            <a:r>
              <a:rPr lang="en-US" sz="2000" b="1">
                <a:solidFill>
                  <a:srgbClr val="000000"/>
                </a:solidFill>
                <a:latin typeface="Canva Sans Bold"/>
                <a:ea typeface="Canva Sans Bold"/>
                <a:cs typeface="Canva Sans Bold"/>
                <a:sym typeface="Canva Sans Bold"/>
              </a:rPr>
              <a:t>STI Testing</a:t>
            </a:r>
          </a:p>
        </p:txBody>
      </p:sp>
      <p:sp>
        <p:nvSpPr>
          <p:cNvPr id="17" name="TextBox 17"/>
          <p:cNvSpPr txBox="1"/>
          <p:nvPr/>
        </p:nvSpPr>
        <p:spPr>
          <a:xfrm>
            <a:off x="1028700" y="4330634"/>
            <a:ext cx="3901600" cy="349249"/>
          </a:xfrm>
          <a:prstGeom prst="rect">
            <a:avLst/>
          </a:prstGeom>
        </p:spPr>
        <p:txBody>
          <a:bodyPr lIns="0" tIns="0" rIns="0" bIns="0" rtlCol="0" anchor="t">
            <a:spAutoFit/>
          </a:bodyPr>
          <a:lstStyle/>
          <a:p>
            <a:pPr algn="l">
              <a:lnSpc>
                <a:spcPts val="2800"/>
              </a:lnSpc>
            </a:pPr>
            <a:r>
              <a:rPr lang="en-US" sz="2000" b="1">
                <a:solidFill>
                  <a:srgbClr val="000000"/>
                </a:solidFill>
                <a:latin typeface="Canva Sans Bold"/>
                <a:ea typeface="Canva Sans Bold"/>
                <a:cs typeface="Canva Sans Bold"/>
                <a:sym typeface="Canva Sans Bold"/>
              </a:rPr>
              <a:t>Upper Respiratory Infections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833290" cy="1593725"/>
          </a:xfrm>
        </p:grpSpPr>
        <p:sp>
          <p:nvSpPr>
            <p:cNvPr id="3" name="Freeform 3"/>
            <p:cNvSpPr/>
            <p:nvPr/>
          </p:nvSpPr>
          <p:spPr>
            <a:xfrm>
              <a:off x="0" y="0"/>
              <a:ext cx="2833290" cy="1593725"/>
            </a:xfrm>
            <a:custGeom>
              <a:avLst/>
              <a:gdLst/>
              <a:ahLst/>
              <a:cxnLst/>
              <a:rect l="l" t="t" r="r" b="b"/>
              <a:pathLst>
                <a:path w="2833290" h="1593725">
                  <a:moveTo>
                    <a:pt x="0" y="0"/>
                  </a:moveTo>
                  <a:lnTo>
                    <a:pt x="2833290" y="0"/>
                  </a:lnTo>
                  <a:lnTo>
                    <a:pt x="2833290" y="1593725"/>
                  </a:lnTo>
                  <a:lnTo>
                    <a:pt x="0" y="1593725"/>
                  </a:lnTo>
                  <a:close/>
                </a:path>
              </a:pathLst>
            </a:custGeom>
            <a:blipFill>
              <a:blip r:embed="rId2">
                <a:alphaModFix amt="72000"/>
              </a:blip>
              <a:stretch>
                <a:fillRect t="-9259" b="-9259"/>
              </a:stretch>
            </a:blipFill>
          </p:spPr>
        </p:sp>
      </p:grpSp>
      <p:grpSp>
        <p:nvGrpSpPr>
          <p:cNvPr id="4" name="Group 4"/>
          <p:cNvGrpSpPr/>
          <p:nvPr/>
        </p:nvGrpSpPr>
        <p:grpSpPr>
          <a:xfrm>
            <a:off x="0" y="609636"/>
            <a:ext cx="13978284" cy="8372949"/>
            <a:chOff x="0" y="0"/>
            <a:chExt cx="3681523" cy="2205221"/>
          </a:xfrm>
        </p:grpSpPr>
        <p:sp>
          <p:nvSpPr>
            <p:cNvPr id="5" name="Freeform 5"/>
            <p:cNvSpPr/>
            <p:nvPr/>
          </p:nvSpPr>
          <p:spPr>
            <a:xfrm>
              <a:off x="0" y="0"/>
              <a:ext cx="3681523" cy="2205221"/>
            </a:xfrm>
            <a:custGeom>
              <a:avLst/>
              <a:gdLst/>
              <a:ahLst/>
              <a:cxnLst/>
              <a:rect l="l" t="t" r="r" b="b"/>
              <a:pathLst>
                <a:path w="3681523" h="2205221">
                  <a:moveTo>
                    <a:pt x="0" y="0"/>
                  </a:moveTo>
                  <a:lnTo>
                    <a:pt x="3681523" y="0"/>
                  </a:lnTo>
                  <a:lnTo>
                    <a:pt x="3681523" y="2205221"/>
                  </a:lnTo>
                  <a:lnTo>
                    <a:pt x="0" y="2205221"/>
                  </a:lnTo>
                  <a:close/>
                </a:path>
              </a:pathLst>
            </a:custGeom>
            <a:solidFill>
              <a:srgbClr val="782F40">
                <a:alpha val="87843"/>
              </a:srgbClr>
            </a:solidFill>
          </p:spPr>
        </p:sp>
        <p:sp>
          <p:nvSpPr>
            <p:cNvPr id="6" name="TextBox 6"/>
            <p:cNvSpPr txBox="1"/>
            <p:nvPr/>
          </p:nvSpPr>
          <p:spPr>
            <a:xfrm>
              <a:off x="0" y="-47625"/>
              <a:ext cx="3681523" cy="2252846"/>
            </a:xfrm>
            <a:prstGeom prst="rect">
              <a:avLst/>
            </a:prstGeom>
          </p:spPr>
          <p:txBody>
            <a:bodyPr lIns="50800" tIns="50800" rIns="50800" bIns="50800" rtlCol="0" anchor="ctr"/>
            <a:lstStyle/>
            <a:p>
              <a:pPr algn="ctr">
                <a:lnSpc>
                  <a:spcPts val="2800"/>
                </a:lnSpc>
              </a:pPr>
              <a:endParaRPr/>
            </a:p>
          </p:txBody>
        </p:sp>
      </p:grpSp>
      <p:sp>
        <p:nvSpPr>
          <p:cNvPr id="7" name="TextBox 7"/>
          <p:cNvSpPr txBox="1"/>
          <p:nvPr/>
        </p:nvSpPr>
        <p:spPr>
          <a:xfrm>
            <a:off x="1028700" y="3311833"/>
            <a:ext cx="11541812" cy="5441805"/>
          </a:xfrm>
          <a:prstGeom prst="rect">
            <a:avLst/>
          </a:prstGeom>
        </p:spPr>
        <p:txBody>
          <a:bodyPr lIns="0" tIns="0" rIns="0" bIns="0" rtlCol="0" anchor="t">
            <a:spAutoFit/>
          </a:bodyPr>
          <a:lstStyle/>
          <a:p>
            <a:pPr marL="562570" lvl="1" indent="-281285" algn="l">
              <a:lnSpc>
                <a:spcPts val="3647"/>
              </a:lnSpc>
              <a:buFont typeface="Arial"/>
              <a:buChar char="•"/>
            </a:pPr>
            <a:r>
              <a:rPr lang="en-US" sz="2605" b="1">
                <a:solidFill>
                  <a:srgbClr val="FFFFFF"/>
                </a:solidFill>
                <a:latin typeface="Open Sans Bold"/>
                <a:ea typeface="Open Sans Bold"/>
                <a:cs typeface="Open Sans Bold"/>
                <a:sym typeface="Open Sans Bold"/>
              </a:rPr>
              <a:t>Convenience: Located on campus, easily accessible, saving students time and effort in seeking medical care.</a:t>
            </a:r>
          </a:p>
          <a:p>
            <a:pPr marL="562570" lvl="1" indent="-281285" algn="l">
              <a:lnSpc>
                <a:spcPts val="3647"/>
              </a:lnSpc>
              <a:buFont typeface="Arial"/>
              <a:buChar char="•"/>
            </a:pPr>
            <a:r>
              <a:rPr lang="en-US" sz="2605" b="1">
                <a:solidFill>
                  <a:srgbClr val="FFFFFF"/>
                </a:solidFill>
                <a:latin typeface="Open Sans Bold"/>
                <a:ea typeface="Open Sans Bold"/>
                <a:cs typeface="Open Sans Bold"/>
                <a:sym typeface="Open Sans Bold"/>
              </a:rPr>
              <a:t>Specialized Services: We provide services tailored to the specific needs of college students, including mental health support, sexual health education, and stress management.</a:t>
            </a:r>
          </a:p>
          <a:p>
            <a:pPr marL="562570" lvl="1" indent="-281285" algn="l">
              <a:lnSpc>
                <a:spcPts val="3647"/>
              </a:lnSpc>
              <a:buFont typeface="Arial"/>
              <a:buChar char="•"/>
            </a:pPr>
            <a:r>
              <a:rPr lang="en-US" sz="2605" b="1">
                <a:solidFill>
                  <a:srgbClr val="FFFFFF"/>
                </a:solidFill>
                <a:latin typeface="Open Sans Bold"/>
                <a:ea typeface="Open Sans Bold"/>
                <a:cs typeface="Open Sans Bold"/>
                <a:sym typeface="Open Sans Bold"/>
              </a:rPr>
              <a:t>Integrated Care: We coordinate with other campus resources, such as academic advisors, food pantry, case management and counseling services, to provide holistic support.</a:t>
            </a:r>
          </a:p>
          <a:p>
            <a:pPr marL="562570" lvl="1" indent="-281285" algn="l">
              <a:lnSpc>
                <a:spcPts val="3647"/>
              </a:lnSpc>
              <a:buFont typeface="Arial"/>
              <a:buChar char="•"/>
            </a:pPr>
            <a:r>
              <a:rPr lang="en-US" sz="2605" b="1">
                <a:solidFill>
                  <a:srgbClr val="FFFFFF"/>
                </a:solidFill>
                <a:latin typeface="Open Sans Bold"/>
                <a:ea typeface="Open Sans Bold"/>
                <a:cs typeface="Open Sans Bold"/>
                <a:sym typeface="Open Sans Bold"/>
              </a:rPr>
              <a:t>Familiarity: We specialize in student health and student-specific health issues, creating a more comfortable and understanding environment.</a:t>
            </a:r>
          </a:p>
          <a:p>
            <a:pPr algn="l">
              <a:lnSpc>
                <a:spcPts val="3367"/>
              </a:lnSpc>
            </a:pPr>
            <a:endParaRPr lang="en-US" sz="2605" b="1">
              <a:solidFill>
                <a:srgbClr val="FFFFFF"/>
              </a:solidFill>
              <a:latin typeface="Open Sans Bold"/>
              <a:ea typeface="Open Sans Bold"/>
              <a:cs typeface="Open Sans Bold"/>
              <a:sym typeface="Open Sans Bold"/>
            </a:endParaRPr>
          </a:p>
        </p:txBody>
      </p:sp>
      <p:sp>
        <p:nvSpPr>
          <p:cNvPr id="8" name="TextBox 8"/>
          <p:cNvSpPr txBox="1"/>
          <p:nvPr/>
        </p:nvSpPr>
        <p:spPr>
          <a:xfrm>
            <a:off x="1073168" y="923925"/>
            <a:ext cx="13447770" cy="2050415"/>
          </a:xfrm>
          <a:prstGeom prst="rect">
            <a:avLst/>
          </a:prstGeom>
        </p:spPr>
        <p:txBody>
          <a:bodyPr lIns="0" tIns="0" rIns="0" bIns="0" rtlCol="0" anchor="t">
            <a:spAutoFit/>
          </a:bodyPr>
          <a:lstStyle/>
          <a:p>
            <a:pPr algn="l">
              <a:lnSpc>
                <a:spcPts val="8260"/>
              </a:lnSpc>
            </a:pPr>
            <a:r>
              <a:rPr lang="en-US" sz="5900" b="1">
                <a:solidFill>
                  <a:srgbClr val="FFFFFF"/>
                </a:solidFill>
                <a:latin typeface="Open Sans Bold"/>
                <a:ea typeface="Open Sans Bold"/>
                <a:cs typeface="Open Sans Bold"/>
                <a:sym typeface="Open Sans Bold"/>
              </a:rPr>
              <a:t>Why Choose University Health Services for Your Student’s Care?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1013" y="1117241"/>
            <a:ext cx="15705975" cy="8052519"/>
          </a:xfrm>
          <a:custGeom>
            <a:avLst/>
            <a:gdLst/>
            <a:ahLst/>
            <a:cxnLst/>
            <a:rect l="l" t="t" r="r" b="b"/>
            <a:pathLst>
              <a:path w="15705975" h="8052519">
                <a:moveTo>
                  <a:pt x="0" y="0"/>
                </a:moveTo>
                <a:lnTo>
                  <a:pt x="15705974" y="0"/>
                </a:lnTo>
                <a:lnTo>
                  <a:pt x="15705974" y="8052518"/>
                </a:lnTo>
                <a:lnTo>
                  <a:pt x="0" y="8052518"/>
                </a:lnTo>
                <a:lnTo>
                  <a:pt x="0" y="0"/>
                </a:lnTo>
                <a:close/>
              </a:path>
            </a:pathLst>
          </a:custGeom>
          <a:blipFill>
            <a:blip r:embed="rId2"/>
            <a:stretch>
              <a:fillRect/>
            </a:stretch>
          </a:blipFill>
        </p:spPr>
      </p:sp>
      <p:sp>
        <p:nvSpPr>
          <p:cNvPr id="3" name="Freeform 3"/>
          <p:cNvSpPr/>
          <p:nvPr/>
        </p:nvSpPr>
        <p:spPr>
          <a:xfrm>
            <a:off x="14173883" y="4401080"/>
            <a:ext cx="1461144" cy="334735"/>
          </a:xfrm>
          <a:custGeom>
            <a:avLst/>
            <a:gdLst/>
            <a:ahLst/>
            <a:cxnLst/>
            <a:rect l="l" t="t" r="r" b="b"/>
            <a:pathLst>
              <a:path w="1461144" h="334735">
                <a:moveTo>
                  <a:pt x="0" y="0"/>
                </a:moveTo>
                <a:lnTo>
                  <a:pt x="1461144" y="0"/>
                </a:lnTo>
                <a:lnTo>
                  <a:pt x="1461144" y="334734"/>
                </a:lnTo>
                <a:lnTo>
                  <a:pt x="0" y="334734"/>
                </a:lnTo>
                <a:lnTo>
                  <a:pt x="0" y="0"/>
                </a:lnTo>
                <a:close/>
              </a:path>
            </a:pathLst>
          </a:custGeom>
          <a:blipFill>
            <a:blip r:embed="rId3"/>
            <a:stretch>
              <a:fillRect/>
            </a:stretch>
          </a:blipFill>
        </p:spPr>
      </p:sp>
      <p:sp>
        <p:nvSpPr>
          <p:cNvPr id="4" name="TextBox 4"/>
          <p:cNvSpPr txBox="1"/>
          <p:nvPr/>
        </p:nvSpPr>
        <p:spPr>
          <a:xfrm>
            <a:off x="11109665" y="6200575"/>
            <a:ext cx="4117925" cy="613409"/>
          </a:xfrm>
          <a:prstGeom prst="rect">
            <a:avLst/>
          </a:prstGeom>
        </p:spPr>
        <p:txBody>
          <a:bodyPr lIns="0" tIns="0" rIns="0" bIns="0" rtlCol="0" anchor="t">
            <a:spAutoFit/>
          </a:bodyPr>
          <a:lstStyle/>
          <a:p>
            <a:pPr algn="ctr">
              <a:lnSpc>
                <a:spcPts val="5040"/>
              </a:lnSpc>
            </a:pPr>
            <a:r>
              <a:rPr lang="en-US" sz="3600" b="1">
                <a:solidFill>
                  <a:srgbClr val="FFFFFF"/>
                </a:solidFill>
                <a:latin typeface="Open Sans Bold"/>
                <a:ea typeface="Open Sans Bold"/>
                <a:cs typeface="Open Sans Bold"/>
                <a:sym typeface="Open Sans Bold"/>
              </a:rPr>
              <a:t>Online Scheduling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15682" y="2804621"/>
            <a:ext cx="9143618" cy="6080506"/>
          </a:xfrm>
          <a:custGeom>
            <a:avLst/>
            <a:gdLst/>
            <a:ahLst/>
            <a:cxnLst/>
            <a:rect l="l" t="t" r="r" b="b"/>
            <a:pathLst>
              <a:path w="9143618" h="6080506">
                <a:moveTo>
                  <a:pt x="0" y="0"/>
                </a:moveTo>
                <a:lnTo>
                  <a:pt x="9143618" y="0"/>
                </a:lnTo>
                <a:lnTo>
                  <a:pt x="9143618" y="6080506"/>
                </a:lnTo>
                <a:lnTo>
                  <a:pt x="0" y="6080506"/>
                </a:lnTo>
                <a:lnTo>
                  <a:pt x="0" y="0"/>
                </a:lnTo>
                <a:close/>
              </a:path>
            </a:pathLst>
          </a:custGeom>
          <a:blipFill>
            <a:blip r:embed="rId2"/>
            <a:stretch>
              <a:fillRect/>
            </a:stretch>
          </a:blipFill>
        </p:spPr>
      </p:sp>
      <p:sp>
        <p:nvSpPr>
          <p:cNvPr id="3" name="TextBox 3"/>
          <p:cNvSpPr txBox="1"/>
          <p:nvPr/>
        </p:nvSpPr>
        <p:spPr>
          <a:xfrm>
            <a:off x="1028700" y="914400"/>
            <a:ext cx="10156316" cy="2147558"/>
          </a:xfrm>
          <a:prstGeom prst="rect">
            <a:avLst/>
          </a:prstGeom>
        </p:spPr>
        <p:txBody>
          <a:bodyPr lIns="0" tIns="0" rIns="0" bIns="0" rtlCol="0" anchor="t">
            <a:spAutoFit/>
          </a:bodyPr>
          <a:lstStyle/>
          <a:p>
            <a:pPr algn="l">
              <a:lnSpc>
                <a:spcPts val="8680"/>
              </a:lnSpc>
            </a:pPr>
            <a:r>
              <a:rPr lang="en-US" sz="6200" b="1">
                <a:solidFill>
                  <a:srgbClr val="782F40"/>
                </a:solidFill>
                <a:latin typeface="Canva Sans Bold"/>
                <a:ea typeface="Canva Sans Bold"/>
                <a:cs typeface="Canva Sans Bold"/>
                <a:sym typeface="Canva Sans Bold"/>
              </a:rPr>
              <a:t>Disclosure of Personal Health Information</a:t>
            </a:r>
          </a:p>
        </p:txBody>
      </p:sp>
      <p:sp>
        <p:nvSpPr>
          <p:cNvPr id="4" name="TextBox 4"/>
          <p:cNvSpPr txBox="1"/>
          <p:nvPr/>
        </p:nvSpPr>
        <p:spPr>
          <a:xfrm>
            <a:off x="1028700" y="3951304"/>
            <a:ext cx="6312168" cy="5006339"/>
          </a:xfrm>
          <a:prstGeom prst="rect">
            <a:avLst/>
          </a:prstGeom>
        </p:spPr>
        <p:txBody>
          <a:bodyPr lIns="0" tIns="0" rIns="0" bIns="0" rtlCol="0" anchor="t">
            <a:spAutoFit/>
          </a:bodyPr>
          <a:lstStyle/>
          <a:p>
            <a:pPr marL="518165" lvl="1" indent="-259082" algn="l">
              <a:lnSpc>
                <a:spcPts val="3360"/>
              </a:lnSpc>
              <a:buFont typeface="Arial"/>
              <a:buChar char="•"/>
            </a:pPr>
            <a:r>
              <a:rPr lang="en-US" sz="2400" b="1">
                <a:solidFill>
                  <a:srgbClr val="782F40"/>
                </a:solidFill>
                <a:latin typeface="Canva Sans Bold"/>
                <a:ea typeface="Canva Sans Bold"/>
                <a:cs typeface="Canva Sans Bold"/>
                <a:sym typeface="Canva Sans Bold"/>
              </a:rPr>
              <a:t>Students will receive this during their first visit</a:t>
            </a:r>
          </a:p>
          <a:p>
            <a:pPr marL="518165" lvl="1" indent="-259082" algn="l">
              <a:lnSpc>
                <a:spcPts val="3360"/>
              </a:lnSpc>
              <a:buFont typeface="Arial"/>
              <a:buChar char="•"/>
            </a:pPr>
            <a:r>
              <a:rPr lang="en-US" sz="2400" b="1">
                <a:solidFill>
                  <a:srgbClr val="782F40"/>
                </a:solidFill>
                <a:latin typeface="Canva Sans Bold"/>
                <a:ea typeface="Canva Sans Bold"/>
                <a:cs typeface="Canva Sans Bold"/>
                <a:sym typeface="Canva Sans Bold"/>
              </a:rPr>
              <a:t>A signed disclosure form from the student is required before we can speak with anyone else</a:t>
            </a:r>
          </a:p>
          <a:p>
            <a:pPr marL="1036330" lvl="2" indent="-345443" algn="l">
              <a:lnSpc>
                <a:spcPts val="3360"/>
              </a:lnSpc>
              <a:buFont typeface="Arial"/>
              <a:buChar char="⚬"/>
            </a:pPr>
            <a:r>
              <a:rPr lang="en-US" sz="2400" b="1">
                <a:solidFill>
                  <a:srgbClr val="782F40"/>
                </a:solidFill>
                <a:latin typeface="Canva Sans Bold"/>
                <a:ea typeface="Canva Sans Bold"/>
                <a:cs typeface="Canva Sans Bold"/>
                <a:sym typeface="Canva Sans Bold"/>
              </a:rPr>
              <a:t>Exceptions:​</a:t>
            </a:r>
          </a:p>
          <a:p>
            <a:pPr marL="1554495" lvl="3" indent="-388624" algn="l">
              <a:lnSpc>
                <a:spcPts val="3360"/>
              </a:lnSpc>
              <a:buFont typeface="Arial"/>
              <a:buChar char="￭"/>
            </a:pPr>
            <a:r>
              <a:rPr lang="en-US" sz="2400" b="1">
                <a:solidFill>
                  <a:srgbClr val="782F40"/>
                </a:solidFill>
                <a:latin typeface="Canva Sans Bold"/>
                <a:ea typeface="Canva Sans Bold"/>
                <a:cs typeface="Canva Sans Bold"/>
                <a:sym typeface="Canva Sans Bold"/>
              </a:rPr>
              <a:t>Minors under the age of 18​</a:t>
            </a:r>
          </a:p>
          <a:p>
            <a:pPr marL="1554495" lvl="3" indent="-388624" algn="l">
              <a:lnSpc>
                <a:spcPts val="3360"/>
              </a:lnSpc>
              <a:buFont typeface="Arial"/>
              <a:buChar char="￭"/>
            </a:pPr>
            <a:r>
              <a:rPr lang="en-US" sz="2400" b="1">
                <a:solidFill>
                  <a:srgbClr val="782F40"/>
                </a:solidFill>
                <a:latin typeface="Canva Sans Bold"/>
                <a:ea typeface="Canva Sans Bold"/>
                <a:cs typeface="Canva Sans Bold"/>
                <a:sym typeface="Canva Sans Bold"/>
              </a:rPr>
              <a:t>Life-threatening emergencies​</a:t>
            </a:r>
          </a:p>
          <a:p>
            <a:pPr marL="518165" lvl="1" indent="-259082" algn="l">
              <a:lnSpc>
                <a:spcPts val="3360"/>
              </a:lnSpc>
              <a:buFont typeface="Arial"/>
              <a:buChar char="•"/>
            </a:pPr>
            <a:r>
              <a:rPr lang="en-US" sz="2400" b="1">
                <a:solidFill>
                  <a:srgbClr val="782F40"/>
                </a:solidFill>
                <a:latin typeface="Canva Sans Bold"/>
                <a:ea typeface="Canva Sans Bold"/>
                <a:cs typeface="Canva Sans Bold"/>
                <a:sym typeface="Canva Sans Bold"/>
              </a:rPr>
              <a:t>Student may rescind/modify disclosure form at any time​</a:t>
            </a:r>
          </a:p>
          <a:p>
            <a:pPr marL="518165" lvl="1" indent="-259082" algn="l">
              <a:lnSpc>
                <a:spcPts val="3360"/>
              </a:lnSpc>
              <a:buFont typeface="Arial"/>
              <a:buChar char="•"/>
            </a:pPr>
            <a:r>
              <a:rPr lang="en-US" sz="2400" b="1">
                <a:solidFill>
                  <a:srgbClr val="782F40"/>
                </a:solidFill>
                <a:latin typeface="Canva Sans Bold"/>
                <a:ea typeface="Canva Sans Bold"/>
                <a:cs typeface="Canva Sans Bold"/>
                <a:sym typeface="Canva Sans Bold"/>
              </a:rPr>
              <a:t>Maintain open channel of communication with your student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06858" y="2192317"/>
            <a:ext cx="10375076" cy="7314429"/>
          </a:xfrm>
          <a:custGeom>
            <a:avLst/>
            <a:gdLst/>
            <a:ahLst/>
            <a:cxnLst/>
            <a:rect l="l" t="t" r="r" b="b"/>
            <a:pathLst>
              <a:path w="10375076" h="7314429">
                <a:moveTo>
                  <a:pt x="0" y="0"/>
                </a:moveTo>
                <a:lnTo>
                  <a:pt x="10375076" y="0"/>
                </a:lnTo>
                <a:lnTo>
                  <a:pt x="10375076" y="7314429"/>
                </a:lnTo>
                <a:lnTo>
                  <a:pt x="0" y="7314429"/>
                </a:lnTo>
                <a:lnTo>
                  <a:pt x="0" y="0"/>
                </a:lnTo>
                <a:close/>
              </a:path>
            </a:pathLst>
          </a:custGeom>
          <a:blipFill>
            <a:blip r:embed="rId2"/>
            <a:stretch>
              <a:fillRect/>
            </a:stretch>
          </a:blipFill>
        </p:spPr>
      </p:sp>
      <p:sp>
        <p:nvSpPr>
          <p:cNvPr id="3" name="TextBox 3"/>
          <p:cNvSpPr txBox="1"/>
          <p:nvPr/>
        </p:nvSpPr>
        <p:spPr>
          <a:xfrm>
            <a:off x="1028700" y="914400"/>
            <a:ext cx="10156316" cy="1052183"/>
          </a:xfrm>
          <a:prstGeom prst="rect">
            <a:avLst/>
          </a:prstGeom>
        </p:spPr>
        <p:txBody>
          <a:bodyPr lIns="0" tIns="0" rIns="0" bIns="0" rtlCol="0" anchor="t">
            <a:spAutoFit/>
          </a:bodyPr>
          <a:lstStyle/>
          <a:p>
            <a:pPr algn="l">
              <a:lnSpc>
                <a:spcPts val="8680"/>
              </a:lnSpc>
            </a:pPr>
            <a:r>
              <a:rPr lang="en-US" sz="6200" b="1">
                <a:solidFill>
                  <a:srgbClr val="782F40"/>
                </a:solidFill>
                <a:latin typeface="Canva Sans Bold"/>
                <a:ea typeface="Canva Sans Bold"/>
                <a:cs typeface="Canva Sans Bold"/>
                <a:sym typeface="Canva Sans Bold"/>
              </a:rPr>
              <a:t>Consent to Treat Minors</a:t>
            </a:r>
          </a:p>
        </p:txBody>
      </p:sp>
      <p:sp>
        <p:nvSpPr>
          <p:cNvPr id="4" name="TextBox 4"/>
          <p:cNvSpPr txBox="1"/>
          <p:nvPr/>
        </p:nvSpPr>
        <p:spPr>
          <a:xfrm>
            <a:off x="1028700" y="2935885"/>
            <a:ext cx="4211858" cy="2325371"/>
          </a:xfrm>
          <a:prstGeom prst="rect">
            <a:avLst/>
          </a:prstGeom>
        </p:spPr>
        <p:txBody>
          <a:bodyPr lIns="0" tIns="0" rIns="0" bIns="0" rtlCol="0" anchor="t">
            <a:spAutoFit/>
          </a:bodyPr>
          <a:lstStyle/>
          <a:p>
            <a:pPr marL="474975" lvl="1" indent="-237487" algn="l">
              <a:lnSpc>
                <a:spcPts val="3079"/>
              </a:lnSpc>
              <a:buFont typeface="Arial"/>
              <a:buChar char="•"/>
            </a:pPr>
            <a:r>
              <a:rPr lang="en-US" sz="2199" b="1">
                <a:solidFill>
                  <a:srgbClr val="782F40"/>
                </a:solidFill>
                <a:latin typeface="Open Sans Bold"/>
                <a:ea typeface="Open Sans Bold"/>
                <a:cs typeface="Open Sans Bold"/>
                <a:sym typeface="Open Sans Bold"/>
              </a:rPr>
              <a:t>If the student is under 18, a parent/guardian must sign the “Authorization for Care of Students Under Age 18” statement on the FSU Immunization Form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1166</Words>
  <Application>Microsoft Office PowerPoint</Application>
  <PresentationFormat>Custom</PresentationFormat>
  <Paragraphs>155</Paragraphs>
  <Slides>21</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Open Sans Light</vt:lpstr>
      <vt:lpstr>Open Sans Bold</vt:lpstr>
      <vt:lpstr>Open Sans</vt:lpstr>
      <vt:lpstr>Canva Sans Bold</vt:lpstr>
      <vt:lpstr>TT Commons Pro</vt:lpstr>
      <vt:lpstr>TT Commons Pro Bold</vt:lpstr>
      <vt:lpstr>Arial</vt:lpstr>
      <vt:lpstr>Calibri</vt:lpstr>
      <vt:lpstr>Open Sans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University Health Services 26</dc:title>
  <dc:creator>Mari Kay Avant</dc:creator>
  <cp:lastModifiedBy>Mari Kay Avant</cp:lastModifiedBy>
  <cp:revision>2</cp:revision>
  <dcterms:created xsi:type="dcterms:W3CDTF">2006-08-16T00:00:00Z</dcterms:created>
  <dcterms:modified xsi:type="dcterms:W3CDTF">2026-04-17T14:04:45Z</dcterms:modified>
  <dc:identifier>DAHE4zzemaE</dc:identifier>
</cp:coreProperties>
</file>